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s/slide99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20"/>
  </p:notesMasterIdLst>
  <p:sldIdLst>
    <p:sldId id="256" r:id="rId3"/>
    <p:sldId id="257" r:id="rId4"/>
    <p:sldId id="258" r:id="rId5"/>
    <p:sldId id="259" r:id="rId6"/>
    <p:sldId id="260" r:id="rId7"/>
    <p:sldId id="376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1" r:id="rId28"/>
    <p:sldId id="282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3" r:id="rId117"/>
    <p:sldId id="374" r:id="rId118"/>
    <p:sldId id="375" r:id="rId1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65" d="100"/>
          <a:sy n="65" d="100"/>
        </p:scale>
        <p:origin x="-1248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36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75459-D8F5-4C6E-97E0-0400F92E4090}" type="datetimeFigureOut">
              <a:rPr lang="pt-BR" smtClean="0"/>
              <a:pPr/>
              <a:t>25/06/2021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31E6F9-26CF-4720-A74B-0A365EB393C5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619659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0834AF-F410-4C1D-B0AC-3E7F1CE44791}" type="slidenum">
              <a:rPr lang="pt-BR">
                <a:solidFill>
                  <a:prstClr val="black"/>
                </a:solidFill>
              </a:rPr>
              <a:pPr/>
              <a:t>85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02200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298AE8-3EFB-4DFD-B712-DD3A21B575DA}" type="slidenum">
              <a:rPr lang="pt-BR">
                <a:solidFill>
                  <a:prstClr val="black"/>
                </a:solidFill>
              </a:rPr>
              <a:pPr/>
              <a:t>95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00498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FCAD74-9186-494C-88BE-68C9F887DC36}" type="slidenum">
              <a:rPr lang="pt-BR">
                <a:solidFill>
                  <a:prstClr val="black"/>
                </a:solidFill>
              </a:rPr>
              <a:pPr/>
              <a:t>96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94049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CFAC-C667-4F88-8288-2AB0F1A86941}" type="datetimeFigureOut">
              <a:rPr lang="pt-BR" smtClean="0"/>
              <a:pPr/>
              <a:t>25/06/2021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5325-74E8-4389-A08D-165D77C4D970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CFAC-C667-4F88-8288-2AB0F1A86941}" type="datetimeFigureOut">
              <a:rPr lang="pt-BR" smtClean="0"/>
              <a:pPr/>
              <a:t>25/06/2021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5325-74E8-4389-A08D-165D77C4D970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CFAC-C667-4F88-8288-2AB0F1A86941}" type="datetimeFigureOut">
              <a:rPr lang="pt-BR" smtClean="0"/>
              <a:pPr/>
              <a:t>25/06/2021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5325-74E8-4389-A08D-165D77C4D970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5F3D60-44BA-4F0B-8EFA-114A34920F67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9A3C7B-BE0C-475E-8B7A-1A1C8E882F76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264A86-A632-49E2-8C8E-B336C94A1E31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6104C5-6DCE-4ACA-B357-FE132FCEE487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D0153F-039A-45D7-AE57-5C5C19EA56E2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1F060B-CCED-4AD3-A011-863D162E6AC0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48C362-60F1-416C-A3D1-8C8DA9E5693C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8B1BE4-4AA1-4AD9-851D-61BC84A02ADD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CFAC-C667-4F88-8288-2AB0F1A86941}" type="datetimeFigureOut">
              <a:rPr lang="pt-BR" smtClean="0"/>
              <a:pPr/>
              <a:t>25/06/2021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5325-74E8-4389-A08D-165D77C4D970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AF19BE-D705-407A-A02F-1369CFA01F95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B1864B-202F-494B-AAC1-66F78E3DDFA1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A203B0-12BB-43F6-AEC6-DF31409EFF00}" type="slidenum">
              <a:rPr lang="pt-BR">
                <a:solidFill>
                  <a:srgbClr val="000000"/>
                </a:solidFill>
              </a:rPr>
              <a:pPr/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CFAC-C667-4F88-8288-2AB0F1A86941}" type="datetimeFigureOut">
              <a:rPr lang="pt-BR" smtClean="0"/>
              <a:pPr/>
              <a:t>25/06/2021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5325-74E8-4389-A08D-165D77C4D970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CFAC-C667-4F88-8288-2AB0F1A86941}" type="datetimeFigureOut">
              <a:rPr lang="pt-BR" smtClean="0"/>
              <a:pPr/>
              <a:t>25/06/2021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5325-74E8-4389-A08D-165D77C4D970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CFAC-C667-4F88-8288-2AB0F1A86941}" type="datetimeFigureOut">
              <a:rPr lang="pt-BR" smtClean="0"/>
              <a:pPr/>
              <a:t>25/06/2021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5325-74E8-4389-A08D-165D77C4D970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CFAC-C667-4F88-8288-2AB0F1A86941}" type="datetimeFigureOut">
              <a:rPr lang="pt-BR" smtClean="0"/>
              <a:pPr/>
              <a:t>25/06/2021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5325-74E8-4389-A08D-165D77C4D970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CFAC-C667-4F88-8288-2AB0F1A86941}" type="datetimeFigureOut">
              <a:rPr lang="pt-BR" smtClean="0"/>
              <a:pPr/>
              <a:t>25/06/2021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5325-74E8-4389-A08D-165D77C4D970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CFAC-C667-4F88-8288-2AB0F1A86941}" type="datetimeFigureOut">
              <a:rPr lang="pt-BR" smtClean="0"/>
              <a:pPr/>
              <a:t>25/06/2021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5325-74E8-4389-A08D-165D77C4D970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CFAC-C667-4F88-8288-2AB0F1A86941}" type="datetimeFigureOut">
              <a:rPr lang="pt-BR" smtClean="0"/>
              <a:pPr/>
              <a:t>25/06/2021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5325-74E8-4389-A08D-165D77C4D970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5CFAC-C667-4F88-8288-2AB0F1A86941}" type="datetimeFigureOut">
              <a:rPr lang="pt-BR" smtClean="0"/>
              <a:pPr/>
              <a:t>25/06/2021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25325-74E8-4389-A08D-165D77C4D970}" type="slidenum">
              <a:rPr lang="pt-BR" smtClean="0"/>
              <a:pPr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E5F8B31-CCDF-4116-B653-110D3D15A91E}" type="slidenum">
              <a:rPr 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Relationship Id="rId9" Type="http://schemas.openxmlformats.org/officeDocument/2006/relationships/image" Target="../media/image116.jpe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0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7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0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1905000" y="5867400"/>
            <a:ext cx="5791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pt-BR" sz="4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5.  A Época Glacial</a:t>
            </a:r>
          </a:p>
        </p:txBody>
      </p:sp>
      <p:sp>
        <p:nvSpPr>
          <p:cNvPr id="122883" name="Rectangle 3"/>
          <p:cNvSpPr>
            <a:spLocks noChangeArrowheads="1"/>
          </p:cNvSpPr>
          <p:nvPr/>
        </p:nvSpPr>
        <p:spPr bwMode="auto">
          <a:xfrm>
            <a:off x="1905000" y="2209800"/>
            <a:ext cx="6477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sz="4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Os Seis Dias da Criação</a:t>
            </a:r>
          </a:p>
        </p:txBody>
      </p:sp>
      <p:pic>
        <p:nvPicPr>
          <p:cNvPr id="122884" name="Picture 4" descr="Creation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0600" y="2112963"/>
            <a:ext cx="795338" cy="973137"/>
          </a:xfrm>
          <a:prstGeom prst="rect">
            <a:avLst/>
          </a:prstGeom>
          <a:noFill/>
        </p:spPr>
      </p:pic>
      <p:pic>
        <p:nvPicPr>
          <p:cNvPr id="122885" name="Picture 5" descr="00IceAg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5200" y="5676900"/>
            <a:ext cx="901700" cy="836613"/>
          </a:xfrm>
          <a:prstGeom prst="rect">
            <a:avLst/>
          </a:prstGeom>
          <a:noFill/>
        </p:spPr>
      </p:pic>
      <p:sp>
        <p:nvSpPr>
          <p:cNvPr id="122887" name="Rectangle 7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686800" cy="1782762"/>
          </a:xfrm>
        </p:spPr>
        <p:txBody>
          <a:bodyPr/>
          <a:lstStyle/>
          <a:p>
            <a:r>
              <a:rPr lang="pt-BR" sz="4000" b="1">
                <a:effectLst>
                  <a:outerShdw blurRad="38100" dist="38100" dir="2700000" algn="tl">
                    <a:srgbClr val="FFFFFF"/>
                  </a:outerShdw>
                </a:effectLst>
              </a:rPr>
              <a:t>Há Cinco Eventos Necessários Para Entender Nosso Mundo</a:t>
            </a:r>
            <a:br>
              <a:rPr lang="pt-BR" sz="4000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pt-BR" sz="4000" b="1">
                <a:effectLst>
                  <a:outerShdw blurRad="38100" dist="38100" dir="2700000" algn="tl">
                    <a:srgbClr val="FFFFFF"/>
                  </a:outerShdw>
                </a:effectLst>
              </a:rPr>
              <a:t>De Hoje</a:t>
            </a:r>
          </a:p>
        </p:txBody>
      </p:sp>
      <p:sp>
        <p:nvSpPr>
          <p:cNvPr id="122888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905000" y="4876800"/>
            <a:ext cx="5791200" cy="609600"/>
          </a:xfrm>
        </p:spPr>
        <p:txBody>
          <a:bodyPr/>
          <a:lstStyle/>
          <a:p>
            <a:pPr marL="457200" indent="-457200">
              <a:buFontTx/>
              <a:buNone/>
            </a:pPr>
            <a:r>
              <a:rPr lang="pt-BR" sz="4000" b="1">
                <a:effectLst>
                  <a:outerShdw blurRad="38100" dist="38100" dir="2700000" algn="tl">
                    <a:srgbClr val="FFFFFF"/>
                  </a:outerShdw>
                </a:effectLst>
              </a:rPr>
              <a:t>4.  A Torre de Babel</a:t>
            </a:r>
          </a:p>
        </p:txBody>
      </p:sp>
      <p:sp>
        <p:nvSpPr>
          <p:cNvPr id="122889" name="Rectangle 9"/>
          <p:cNvSpPr>
            <a:spLocks noChangeArrowheads="1"/>
          </p:cNvSpPr>
          <p:nvPr/>
        </p:nvSpPr>
        <p:spPr bwMode="auto">
          <a:xfrm>
            <a:off x="1905000" y="3098800"/>
            <a:ext cx="5791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pt-BR" sz="4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2.  A Queda do Homem </a:t>
            </a:r>
          </a:p>
        </p:txBody>
      </p:sp>
      <p:sp>
        <p:nvSpPr>
          <p:cNvPr id="122890" name="Rectangle 10"/>
          <p:cNvSpPr>
            <a:spLocks noChangeArrowheads="1"/>
          </p:cNvSpPr>
          <p:nvPr/>
        </p:nvSpPr>
        <p:spPr bwMode="auto">
          <a:xfrm>
            <a:off x="1905000" y="4076700"/>
            <a:ext cx="579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pt-BR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3.  O Dilúvio Mundial</a:t>
            </a:r>
          </a:p>
        </p:txBody>
      </p:sp>
      <p:pic>
        <p:nvPicPr>
          <p:cNvPr id="122891" name="Picture 11" descr="00Fall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7900" y="2946400"/>
            <a:ext cx="800100" cy="819150"/>
          </a:xfrm>
          <a:prstGeom prst="rect">
            <a:avLst/>
          </a:prstGeom>
          <a:noFill/>
        </p:spPr>
      </p:pic>
      <p:pic>
        <p:nvPicPr>
          <p:cNvPr id="122892" name="Picture 12" descr="00Flood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52500" y="3873500"/>
            <a:ext cx="838200" cy="812800"/>
          </a:xfrm>
          <a:prstGeom prst="rect">
            <a:avLst/>
          </a:prstGeom>
          <a:noFill/>
        </p:spPr>
      </p:pic>
      <p:pic>
        <p:nvPicPr>
          <p:cNvPr id="122893" name="Picture 13" descr="00Tower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7900" y="4762500"/>
            <a:ext cx="835025" cy="838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2516" name="Picture 4" descr="Imagem2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75"/>
            <a:ext cx="9296400" cy="6899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4" name="Picture 4" descr="Imagem4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050"/>
            <a:ext cx="5172075" cy="6896100"/>
          </a:xfrm>
          <a:prstGeom prst="rect">
            <a:avLst/>
          </a:prstGeom>
          <a:noFill/>
        </p:spPr>
      </p:pic>
      <p:sp>
        <p:nvSpPr>
          <p:cNvPr id="261125" name="Text Box 5"/>
          <p:cNvSpPr txBox="1">
            <a:spLocks noChangeArrowheads="1"/>
          </p:cNvSpPr>
          <p:nvPr/>
        </p:nvSpPr>
        <p:spPr bwMode="auto">
          <a:xfrm>
            <a:off x="5410200" y="2870200"/>
            <a:ext cx="35052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Desde que os evolucionistas dizem que as </a:t>
            </a:r>
            <a:r>
              <a:rPr lang="pt-BR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estratos </a:t>
            </a: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foram formados muito lentamente, a árvore </a:t>
            </a:r>
            <a:r>
              <a:rPr lang="pt-BR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poliestrato </a:t>
            </a: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é uma prova que os estratos podem ser formados muito rápido.</a:t>
            </a:r>
          </a:p>
        </p:txBody>
      </p:sp>
      <p:sp>
        <p:nvSpPr>
          <p:cNvPr id="261126" name="Text Box 6"/>
          <p:cNvSpPr txBox="1">
            <a:spLocks noChangeArrowheads="1"/>
          </p:cNvSpPr>
          <p:nvPr/>
        </p:nvSpPr>
        <p:spPr bwMode="auto">
          <a:xfrm>
            <a:off x="5410200" y="584200"/>
            <a:ext cx="35052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Você pode imaginar </a:t>
            </a:r>
            <a:r>
              <a:rPr lang="pt-BR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uma </a:t>
            </a: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árvore </a:t>
            </a:r>
            <a:r>
              <a:rPr lang="pt-BR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morta </a:t>
            </a: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ficando em pé por milhões de anos esperando de ser </a:t>
            </a:r>
            <a:r>
              <a:rPr lang="pt-BR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enterrada?</a:t>
            </a:r>
            <a:endParaRPr lang="pt-BR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8" name="Picture 4" descr="Poli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3505200"/>
            <a:ext cx="1981200" cy="2667000"/>
          </a:xfrm>
          <a:prstGeom prst="rect">
            <a:avLst/>
          </a:prstGeom>
          <a:noFill/>
        </p:spPr>
      </p:pic>
      <p:pic>
        <p:nvPicPr>
          <p:cNvPr id="67590" name="Picture 6" descr="Poli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304800"/>
            <a:ext cx="2057400" cy="2667000"/>
          </a:xfrm>
          <a:prstGeom prst="rect">
            <a:avLst/>
          </a:prstGeom>
          <a:noFill/>
        </p:spPr>
      </p:pic>
      <p:pic>
        <p:nvPicPr>
          <p:cNvPr id="67591" name="Picture 7" descr="Poli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381000"/>
            <a:ext cx="2176463" cy="2590800"/>
          </a:xfrm>
          <a:prstGeom prst="rect">
            <a:avLst/>
          </a:prstGeom>
          <a:noFill/>
        </p:spPr>
      </p:pic>
      <p:pic>
        <p:nvPicPr>
          <p:cNvPr id="67592" name="Picture 8" descr="Poli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1690688"/>
            <a:ext cx="3048000" cy="1854200"/>
          </a:xfrm>
          <a:prstGeom prst="rect">
            <a:avLst/>
          </a:prstGeom>
          <a:noFill/>
        </p:spPr>
      </p:pic>
      <p:pic>
        <p:nvPicPr>
          <p:cNvPr id="67593" name="Picture 9" descr="Poli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86200" y="3581400"/>
            <a:ext cx="2209800" cy="2590800"/>
          </a:xfrm>
          <a:prstGeom prst="rect">
            <a:avLst/>
          </a:prstGeom>
          <a:noFill/>
        </p:spPr>
      </p:pic>
      <p:sp>
        <p:nvSpPr>
          <p:cNvPr id="67594" name="Text Box 10"/>
          <p:cNvSpPr txBox="1">
            <a:spLocks noChangeArrowheads="1"/>
          </p:cNvSpPr>
          <p:nvPr/>
        </p:nvSpPr>
        <p:spPr bwMode="auto">
          <a:xfrm>
            <a:off x="4038600" y="2971800"/>
            <a:ext cx="167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b="1">
                <a:solidFill>
                  <a:srgbClr val="000000"/>
                </a:solidFill>
              </a:rPr>
              <a:t>Canadá</a:t>
            </a:r>
          </a:p>
        </p:txBody>
      </p:sp>
      <p:sp>
        <p:nvSpPr>
          <p:cNvPr id="67595" name="Text Box 11"/>
          <p:cNvSpPr txBox="1">
            <a:spLocks noChangeArrowheads="1"/>
          </p:cNvSpPr>
          <p:nvPr/>
        </p:nvSpPr>
        <p:spPr bwMode="auto">
          <a:xfrm>
            <a:off x="6858000" y="2971800"/>
            <a:ext cx="167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b="1" dirty="0">
                <a:solidFill>
                  <a:srgbClr val="000000"/>
                </a:solidFill>
              </a:rPr>
              <a:t>França</a:t>
            </a:r>
          </a:p>
        </p:txBody>
      </p:sp>
      <p:sp>
        <p:nvSpPr>
          <p:cNvPr id="67596" name="Text Box 12"/>
          <p:cNvSpPr txBox="1">
            <a:spLocks noChangeArrowheads="1"/>
          </p:cNvSpPr>
          <p:nvPr/>
        </p:nvSpPr>
        <p:spPr bwMode="auto">
          <a:xfrm>
            <a:off x="6324600" y="6172200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b="1" dirty="0">
                <a:solidFill>
                  <a:srgbClr val="000000"/>
                </a:solidFill>
              </a:rPr>
              <a:t>Canal </a:t>
            </a:r>
            <a:r>
              <a:rPr lang="pt-BR" b="1" dirty="0" err="1">
                <a:solidFill>
                  <a:srgbClr val="000000"/>
                </a:solidFill>
              </a:rPr>
              <a:t>Cronford</a:t>
            </a:r>
            <a:endParaRPr lang="pt-BR" b="1" dirty="0">
              <a:solidFill>
                <a:srgbClr val="000000"/>
              </a:solidFill>
            </a:endParaRPr>
          </a:p>
        </p:txBody>
      </p:sp>
      <p:sp>
        <p:nvSpPr>
          <p:cNvPr id="67597" name="Text Box 13"/>
          <p:cNvSpPr txBox="1">
            <a:spLocks noChangeArrowheads="1"/>
          </p:cNvSpPr>
          <p:nvPr/>
        </p:nvSpPr>
        <p:spPr bwMode="auto">
          <a:xfrm>
            <a:off x="1066800" y="3519488"/>
            <a:ext cx="1676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b="1" dirty="0">
                <a:solidFill>
                  <a:srgbClr val="000000"/>
                </a:solidFill>
              </a:rPr>
              <a:t>Canadá</a:t>
            </a:r>
          </a:p>
        </p:txBody>
      </p:sp>
      <p:sp>
        <p:nvSpPr>
          <p:cNvPr id="67599" name="Text Box 15"/>
          <p:cNvSpPr txBox="1">
            <a:spLocks noChangeArrowheads="1"/>
          </p:cNvSpPr>
          <p:nvPr/>
        </p:nvSpPr>
        <p:spPr bwMode="auto">
          <a:xfrm>
            <a:off x="4051300" y="6159500"/>
            <a:ext cx="1828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b="1" dirty="0" smtClean="0">
                <a:solidFill>
                  <a:srgbClr val="000000"/>
                </a:solidFill>
              </a:rPr>
              <a:t>Alemanha</a:t>
            </a:r>
            <a:endParaRPr lang="pt-BR" b="1" dirty="0">
              <a:solidFill>
                <a:srgbClr val="000000"/>
              </a:solidFill>
            </a:endParaRPr>
          </a:p>
        </p:txBody>
      </p:sp>
      <p:pic>
        <p:nvPicPr>
          <p:cNvPr id="67601" name="Picture 17" descr="Imagem43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4137025"/>
            <a:ext cx="3048000" cy="2035175"/>
          </a:xfrm>
          <a:prstGeom prst="rect">
            <a:avLst/>
          </a:prstGeom>
          <a:noFill/>
        </p:spPr>
      </p:pic>
      <p:sp>
        <p:nvSpPr>
          <p:cNvPr id="67602" name="Text Box 18"/>
          <p:cNvSpPr txBox="1">
            <a:spLocks noChangeArrowheads="1"/>
          </p:cNvSpPr>
          <p:nvPr/>
        </p:nvSpPr>
        <p:spPr bwMode="auto">
          <a:xfrm>
            <a:off x="914400" y="6172200"/>
            <a:ext cx="1828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b="1" dirty="0" smtClean="0">
                <a:solidFill>
                  <a:srgbClr val="000000"/>
                </a:solidFill>
              </a:rPr>
              <a:t>EUA</a:t>
            </a:r>
            <a:endParaRPr lang="pt-BR" b="1" dirty="0">
              <a:solidFill>
                <a:srgbClr val="000000"/>
              </a:solidFill>
            </a:endParaRPr>
          </a:p>
        </p:txBody>
      </p:sp>
      <p:sp>
        <p:nvSpPr>
          <p:cNvPr id="67603" name="Text Box 19"/>
          <p:cNvSpPr txBox="1">
            <a:spLocks noChangeArrowheads="1"/>
          </p:cNvSpPr>
          <p:nvPr/>
        </p:nvSpPr>
        <p:spPr bwMode="auto">
          <a:xfrm>
            <a:off x="441400" y="336550"/>
            <a:ext cx="305048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São encontrados </a:t>
            </a:r>
            <a:r>
              <a:rPr lang="pt-BR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em muitos </a:t>
            </a: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lugares no mundo.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43" name="Picture 15" descr="Imagem43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9838" y="3429000"/>
            <a:ext cx="1985962" cy="3048000"/>
          </a:xfrm>
          <a:prstGeom prst="rect">
            <a:avLst/>
          </a:prstGeom>
          <a:noFill/>
        </p:spPr>
      </p:pic>
      <p:pic>
        <p:nvPicPr>
          <p:cNvPr id="252944" name="Picture 16" descr="Imagem43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64350" y="0"/>
            <a:ext cx="1974850" cy="3048000"/>
          </a:xfrm>
          <a:prstGeom prst="rect">
            <a:avLst/>
          </a:prstGeom>
          <a:noFill/>
        </p:spPr>
      </p:pic>
      <p:pic>
        <p:nvPicPr>
          <p:cNvPr id="252945" name="Picture 17" descr="Imagem44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7088" y="0"/>
            <a:ext cx="2068512" cy="3048000"/>
          </a:xfrm>
          <a:prstGeom prst="rect">
            <a:avLst/>
          </a:prstGeom>
          <a:noFill/>
        </p:spPr>
      </p:pic>
      <p:pic>
        <p:nvPicPr>
          <p:cNvPr id="252946" name="Picture 18" descr="Imagem4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7613" y="0"/>
            <a:ext cx="1970087" cy="3048000"/>
          </a:xfrm>
          <a:prstGeom prst="rect">
            <a:avLst/>
          </a:prstGeom>
          <a:noFill/>
        </p:spPr>
      </p:pic>
      <p:pic>
        <p:nvPicPr>
          <p:cNvPr id="252947" name="Picture 19" descr="Imagem44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4000" y="0"/>
            <a:ext cx="2049463" cy="3048000"/>
          </a:xfrm>
          <a:prstGeom prst="rect">
            <a:avLst/>
          </a:prstGeom>
          <a:noFill/>
        </p:spPr>
      </p:pic>
      <p:pic>
        <p:nvPicPr>
          <p:cNvPr id="252949" name="Picture 21" descr="Imagem42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1938" y="3429000"/>
            <a:ext cx="2024062" cy="3048000"/>
          </a:xfrm>
          <a:prstGeom prst="rect">
            <a:avLst/>
          </a:prstGeom>
          <a:noFill/>
        </p:spPr>
      </p:pic>
      <p:pic>
        <p:nvPicPr>
          <p:cNvPr id="252950" name="Picture 22" descr="Imagem43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8000" y="3429000"/>
            <a:ext cx="2051050" cy="3048000"/>
          </a:xfrm>
          <a:prstGeom prst="rect">
            <a:avLst/>
          </a:prstGeom>
          <a:noFill/>
        </p:spPr>
      </p:pic>
      <p:pic>
        <p:nvPicPr>
          <p:cNvPr id="252951" name="Picture 23" descr="Imagem44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08513" y="3429000"/>
            <a:ext cx="2122487" cy="304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93" name="Text Box 21"/>
          <p:cNvSpPr txBox="1">
            <a:spLocks noChangeArrowheads="1"/>
          </p:cNvSpPr>
          <p:nvPr/>
        </p:nvSpPr>
        <p:spPr bwMode="auto">
          <a:xfrm>
            <a:off x="177800" y="228600"/>
            <a:ext cx="8763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Encaixa-se bem melhor na posição criacionista!</a:t>
            </a:r>
          </a:p>
        </p:txBody>
      </p:sp>
      <p:pic>
        <p:nvPicPr>
          <p:cNvPr id="259094" name="Picture 22" descr="Poli-Tre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27150"/>
            <a:ext cx="9144000" cy="5530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/>
              <a:t>As Evidências Geológicas Que O Dilúvio Era Mundial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marL="609600" indent="-609600">
              <a:buFontTx/>
              <a:buAutoNum type="arabicPeriod"/>
            </a:pPr>
            <a:r>
              <a:rPr lang="pt-BR" sz="2800" dirty="0"/>
              <a:t>Rochas Sedimentárias em todo o mundo.</a:t>
            </a:r>
          </a:p>
          <a:p>
            <a:pPr marL="609600" indent="-609600">
              <a:buFontTx/>
              <a:buAutoNum type="arabicPeriod"/>
            </a:pPr>
            <a:endParaRPr lang="pt-BR" sz="2800" dirty="0"/>
          </a:p>
          <a:p>
            <a:pPr marL="609600" indent="-609600">
              <a:buFontTx/>
              <a:buAutoNum type="arabicPeriod"/>
            </a:pPr>
            <a:r>
              <a:rPr lang="pt-BR" sz="2800" dirty="0"/>
              <a:t>Fósseis enterrados rapidamente.</a:t>
            </a:r>
          </a:p>
          <a:p>
            <a:pPr marL="609600" indent="-609600">
              <a:buFontTx/>
              <a:buAutoNum type="arabicPeriod"/>
            </a:pPr>
            <a:endParaRPr lang="pt-BR" sz="2800" dirty="0"/>
          </a:p>
          <a:p>
            <a:pPr marL="609600" indent="-609600">
              <a:buFontTx/>
              <a:buAutoNum type="arabicPeriod"/>
            </a:pPr>
            <a:r>
              <a:rPr lang="pt-BR" sz="2800" dirty="0"/>
              <a:t>Árvores </a:t>
            </a:r>
            <a:r>
              <a:rPr lang="pt-BR" sz="2800" dirty="0" smtClean="0"/>
              <a:t>Poliestratos</a:t>
            </a:r>
            <a:r>
              <a:rPr lang="pt-BR" sz="2800" dirty="0"/>
              <a:t>.</a:t>
            </a:r>
          </a:p>
          <a:p>
            <a:pPr marL="609600" indent="-609600">
              <a:buFontTx/>
              <a:buAutoNum type="arabicPeriod"/>
            </a:pPr>
            <a:endParaRPr lang="pt-BR" sz="2800" dirty="0"/>
          </a:p>
          <a:p>
            <a:pPr marL="609600" indent="-609600">
              <a:buFontTx/>
              <a:buAutoNum type="arabicPeriod"/>
            </a:pPr>
            <a:r>
              <a:rPr lang="pt-BR" sz="2800" u="sng" dirty="0"/>
              <a:t>Formação de Óleo e Carvão.</a:t>
            </a:r>
          </a:p>
          <a:p>
            <a:pPr marL="609600" indent="-609600">
              <a:buFontTx/>
              <a:buAutoNum type="arabicPeriod"/>
            </a:pPr>
            <a:endParaRPr lang="pt-BR" sz="2800" u="sng" dirty="0"/>
          </a:p>
          <a:p>
            <a:pPr marL="609600" indent="-609600">
              <a:buFontTx/>
              <a:buAutoNum type="arabicPeriod"/>
            </a:pPr>
            <a:r>
              <a:rPr lang="pt-BR" sz="2800" dirty="0"/>
              <a:t>Formação de Estalagmites e Estalactites.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/>
              <a:t>Óleo e Carvão </a:t>
            </a:r>
            <a:r>
              <a:rPr lang="pt-BR" sz="3200" dirty="0" smtClean="0"/>
              <a:t>São </a:t>
            </a:r>
            <a:r>
              <a:rPr lang="pt-BR" sz="3200" dirty="0"/>
              <a:t>Feitos de Matéria Vegetal e Animal Enterrada e Sujeita a Pressão e Calor.</a:t>
            </a:r>
          </a:p>
        </p:txBody>
      </p:sp>
      <p:pic>
        <p:nvPicPr>
          <p:cNvPr id="68612" name="Picture 4" descr="Co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1981200"/>
            <a:ext cx="2695575" cy="2459038"/>
          </a:xfrm>
          <a:prstGeom prst="rect">
            <a:avLst/>
          </a:prstGeom>
          <a:noFill/>
        </p:spPr>
      </p:pic>
      <p:pic>
        <p:nvPicPr>
          <p:cNvPr id="68613" name="Picture 5" descr="oi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057400"/>
            <a:ext cx="2438400" cy="2424113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762000" y="5105400"/>
            <a:ext cx="73152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2400" dirty="0">
                <a:solidFill>
                  <a:srgbClr val="000000"/>
                </a:solidFill>
              </a:rPr>
              <a:t>Este processo não necessita milhões de anos!  Grandes quantidades desta matéria foi enterrada como resultado do dilúvio.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23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3588" name="Picture 4" descr="Imagem15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/>
              <a:t>As Evidências Geológicas Que O Dilúvio Era Mundial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marL="609600" indent="-609600">
              <a:buFontTx/>
              <a:buAutoNum type="arabicPeriod"/>
            </a:pPr>
            <a:r>
              <a:rPr lang="pt-BR" sz="2800" dirty="0"/>
              <a:t>Rochas Sedimentárias em todo o mundo.</a:t>
            </a:r>
          </a:p>
          <a:p>
            <a:pPr marL="609600" indent="-609600">
              <a:buFontTx/>
              <a:buAutoNum type="arabicPeriod"/>
            </a:pPr>
            <a:endParaRPr lang="pt-BR" sz="2800" dirty="0"/>
          </a:p>
          <a:p>
            <a:pPr marL="609600" indent="-609600">
              <a:buFontTx/>
              <a:buAutoNum type="arabicPeriod"/>
            </a:pPr>
            <a:r>
              <a:rPr lang="pt-BR" sz="2800" dirty="0"/>
              <a:t>Fósseis enterrados rapidamente.</a:t>
            </a:r>
          </a:p>
          <a:p>
            <a:pPr marL="609600" indent="-609600">
              <a:buFontTx/>
              <a:buAutoNum type="arabicPeriod"/>
            </a:pPr>
            <a:endParaRPr lang="pt-BR" sz="2800" dirty="0"/>
          </a:p>
          <a:p>
            <a:pPr marL="609600" indent="-609600">
              <a:buFontTx/>
              <a:buAutoNum type="arabicPeriod"/>
            </a:pPr>
            <a:r>
              <a:rPr lang="pt-BR" sz="2800" dirty="0"/>
              <a:t>Árvores </a:t>
            </a:r>
            <a:r>
              <a:rPr lang="pt-BR" sz="2800" dirty="0" smtClean="0"/>
              <a:t>Poliestratos</a:t>
            </a:r>
            <a:r>
              <a:rPr lang="pt-BR" sz="2800" dirty="0"/>
              <a:t>.</a:t>
            </a:r>
          </a:p>
          <a:p>
            <a:pPr marL="609600" indent="-609600">
              <a:buFontTx/>
              <a:buAutoNum type="arabicPeriod"/>
            </a:pPr>
            <a:endParaRPr lang="pt-BR" sz="2800" dirty="0"/>
          </a:p>
          <a:p>
            <a:pPr marL="609600" indent="-609600">
              <a:buFontTx/>
              <a:buAutoNum type="arabicPeriod"/>
            </a:pPr>
            <a:r>
              <a:rPr lang="pt-BR" sz="2800" dirty="0"/>
              <a:t>Formação de Óleo e Carvão.</a:t>
            </a:r>
          </a:p>
          <a:p>
            <a:pPr marL="609600" indent="-609600">
              <a:buFontTx/>
              <a:buAutoNum type="arabicPeriod"/>
            </a:pPr>
            <a:endParaRPr lang="pt-BR" sz="2800" dirty="0"/>
          </a:p>
          <a:p>
            <a:pPr marL="609600" indent="-609600">
              <a:buFontTx/>
              <a:buAutoNum type="arabicPeriod"/>
            </a:pPr>
            <a:r>
              <a:rPr lang="pt-BR" sz="2800" u="sng" dirty="0"/>
              <a:t>Formação de Estalagmites e Estalactites.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477962"/>
          </a:xfrm>
        </p:spPr>
        <p:txBody>
          <a:bodyPr/>
          <a:lstStyle/>
          <a:p>
            <a:r>
              <a:rPr lang="pt-BR" sz="3200" dirty="0"/>
              <a:t>Evolucionistas afirmam que leva milhares de anos para formar estalactites e estalagmites.</a:t>
            </a:r>
          </a:p>
        </p:txBody>
      </p:sp>
      <p:pic>
        <p:nvPicPr>
          <p:cNvPr id="69636" name="Picture 4" descr="Stalag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828800"/>
            <a:ext cx="4800600" cy="3609975"/>
          </a:xfrm>
          <a:prstGeom prst="rect">
            <a:avLst/>
          </a:prstGeom>
          <a:noFill/>
        </p:spPr>
      </p:pic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381000" y="5670550"/>
            <a:ext cx="83058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2000" dirty="0">
                <a:solidFill>
                  <a:srgbClr val="000000"/>
                </a:solidFill>
              </a:rPr>
              <a:t>Mas, com uma boa quantidade de </a:t>
            </a:r>
            <a:r>
              <a:rPr lang="pt-BR" sz="2000" dirty="0" smtClean="0">
                <a:solidFill>
                  <a:srgbClr val="000000"/>
                </a:solidFill>
              </a:rPr>
              <a:t>umidade, </a:t>
            </a:r>
            <a:r>
              <a:rPr lang="pt-BR" sz="2000" dirty="0">
                <a:solidFill>
                  <a:srgbClr val="000000"/>
                </a:solidFill>
              </a:rPr>
              <a:t>cálcio na terra, etc., </a:t>
            </a:r>
            <a:r>
              <a:rPr lang="pt-BR" sz="2000" dirty="0" smtClean="0">
                <a:solidFill>
                  <a:srgbClr val="000000"/>
                </a:solidFill>
              </a:rPr>
              <a:t>elas podem-se </a:t>
            </a:r>
            <a:r>
              <a:rPr lang="pt-BR" sz="2000" dirty="0">
                <a:solidFill>
                  <a:srgbClr val="000000"/>
                </a:solidFill>
              </a:rPr>
              <a:t>formar muito rápido.  Estas condições eram presentes logo após o dilúvio.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50838"/>
            <a:ext cx="8686800" cy="1143000"/>
          </a:xfrm>
        </p:spPr>
        <p:txBody>
          <a:bodyPr/>
          <a:lstStyle/>
          <a:p>
            <a:r>
              <a:rPr lang="pt-BR" sz="4000" dirty="0"/>
              <a:t>Há muitos exemplos do crescimento rápido </a:t>
            </a:r>
            <a:r>
              <a:rPr lang="pt-BR" sz="4000" dirty="0" smtClean="0"/>
              <a:t>das </a:t>
            </a:r>
            <a:r>
              <a:rPr lang="pt-BR" sz="4000" dirty="0"/>
              <a:t>estalactites.</a:t>
            </a:r>
          </a:p>
        </p:txBody>
      </p:sp>
      <p:pic>
        <p:nvPicPr>
          <p:cNvPr id="70662" name="Picture 6" descr="bat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752600"/>
            <a:ext cx="3587750" cy="4495800"/>
          </a:xfrm>
          <a:prstGeom prst="rect">
            <a:avLst/>
          </a:prstGeom>
          <a:noFill/>
        </p:spPr>
      </p:pic>
      <p:pic>
        <p:nvPicPr>
          <p:cNvPr id="70664" name="Picture 8" descr="Stalag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1676400"/>
            <a:ext cx="2024063" cy="4541838"/>
          </a:xfrm>
          <a:prstGeom prst="rect">
            <a:avLst/>
          </a:prstGeom>
          <a:noFill/>
        </p:spPr>
      </p:pic>
      <p:sp>
        <p:nvSpPr>
          <p:cNvPr id="70665" name="Text Box 9"/>
          <p:cNvSpPr txBox="1">
            <a:spLocks noChangeArrowheads="1"/>
          </p:cNvSpPr>
          <p:nvPr/>
        </p:nvSpPr>
        <p:spPr bwMode="auto">
          <a:xfrm>
            <a:off x="4038600" y="1828800"/>
            <a:ext cx="2057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666" name="Text Box 10"/>
          <p:cNvSpPr txBox="1">
            <a:spLocks noChangeArrowheads="1"/>
          </p:cNvSpPr>
          <p:nvPr/>
        </p:nvSpPr>
        <p:spPr bwMode="auto">
          <a:xfrm>
            <a:off x="3962400" y="1828800"/>
            <a:ext cx="2743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dirty="0">
                <a:solidFill>
                  <a:srgbClr val="000000"/>
                </a:solidFill>
              </a:rPr>
              <a:t>Este morcego </a:t>
            </a:r>
            <a:r>
              <a:rPr lang="pt-BR" dirty="0" smtClean="0">
                <a:solidFill>
                  <a:srgbClr val="000000"/>
                </a:solidFill>
              </a:rPr>
              <a:t>se tornou </a:t>
            </a:r>
            <a:r>
              <a:rPr lang="pt-BR" dirty="0">
                <a:solidFill>
                  <a:srgbClr val="000000"/>
                </a:solidFill>
              </a:rPr>
              <a:t>parte </a:t>
            </a:r>
            <a:r>
              <a:rPr lang="pt-BR" dirty="0" smtClean="0">
                <a:solidFill>
                  <a:srgbClr val="000000"/>
                </a:solidFill>
              </a:rPr>
              <a:t>desta </a:t>
            </a:r>
            <a:r>
              <a:rPr lang="pt-BR" dirty="0">
                <a:solidFill>
                  <a:srgbClr val="000000"/>
                </a:solidFill>
              </a:rPr>
              <a:t>estalagmite antes que </a:t>
            </a:r>
            <a:r>
              <a:rPr lang="pt-BR" dirty="0" smtClean="0">
                <a:solidFill>
                  <a:srgbClr val="000000"/>
                </a:solidFill>
              </a:rPr>
              <a:t>pudesse se </a:t>
            </a:r>
            <a:r>
              <a:rPr lang="pt-BR" dirty="0">
                <a:solidFill>
                  <a:srgbClr val="000000"/>
                </a:solidFill>
              </a:rPr>
              <a:t>decompor.</a:t>
            </a:r>
          </a:p>
        </p:txBody>
      </p:sp>
      <p:sp>
        <p:nvSpPr>
          <p:cNvPr id="70667" name="Line 11"/>
          <p:cNvSpPr>
            <a:spLocks noChangeShapeType="1"/>
          </p:cNvSpPr>
          <p:nvPr/>
        </p:nvSpPr>
        <p:spPr bwMode="auto">
          <a:xfrm flipH="1">
            <a:off x="4343400" y="3140968"/>
            <a:ext cx="1676400" cy="0"/>
          </a:xfrm>
          <a:prstGeom prst="line">
            <a:avLst/>
          </a:prstGeom>
          <a:noFill/>
          <a:ln w="889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>
              <a:solidFill>
                <a:srgbClr val="000000"/>
              </a:solidFill>
            </a:endParaRPr>
          </a:p>
        </p:txBody>
      </p:sp>
      <p:sp>
        <p:nvSpPr>
          <p:cNvPr id="70668" name="Text Box 12"/>
          <p:cNvSpPr txBox="1">
            <a:spLocks noChangeArrowheads="1"/>
          </p:cNvSpPr>
          <p:nvPr/>
        </p:nvSpPr>
        <p:spPr bwMode="auto">
          <a:xfrm>
            <a:off x="4038600" y="3505200"/>
            <a:ext cx="25908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dirty="0" smtClean="0">
                <a:solidFill>
                  <a:srgbClr val="000000"/>
                </a:solidFill>
              </a:rPr>
              <a:t>Estas </a:t>
            </a:r>
            <a:r>
              <a:rPr lang="pt-BR" dirty="0">
                <a:solidFill>
                  <a:srgbClr val="000000"/>
                </a:solidFill>
              </a:rPr>
              <a:t>estalactites formaram em baixo do Lincoln Memorial em Washington, D.C.  Alguns têm acerca de 1,5 metros em comprimento.  Tudo em menos de 45 anos.</a:t>
            </a:r>
          </a:p>
        </p:txBody>
      </p:sp>
      <p:sp>
        <p:nvSpPr>
          <p:cNvPr id="70669" name="Line 13"/>
          <p:cNvSpPr>
            <a:spLocks noChangeShapeType="1"/>
          </p:cNvSpPr>
          <p:nvPr/>
        </p:nvSpPr>
        <p:spPr bwMode="auto">
          <a:xfrm>
            <a:off x="4495800" y="6019800"/>
            <a:ext cx="1600200" cy="0"/>
          </a:xfrm>
          <a:prstGeom prst="line">
            <a:avLst/>
          </a:prstGeom>
          <a:noFill/>
          <a:ln w="889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990600"/>
          </a:xfrm>
        </p:spPr>
        <p:txBody>
          <a:bodyPr/>
          <a:lstStyle/>
          <a:p>
            <a:r>
              <a:rPr lang="pt-BR" sz="2800" b="1">
                <a:effectLst>
                  <a:outerShdw blurRad="38100" dist="38100" dir="2700000" algn="tl">
                    <a:srgbClr val="FFFFFF"/>
                  </a:outerShdw>
                </a:effectLst>
              </a:rPr>
              <a:t>10 RAZÕES PARA ACREDITAR QUE O DILÚVIO ERA UNIVERSAL</a:t>
            </a:r>
          </a:p>
        </p:txBody>
      </p:sp>
      <p:sp>
        <p:nvSpPr>
          <p:cNvPr id="150532" name="Rectangle 4"/>
          <p:cNvSpPr>
            <a:spLocks noChangeArrowheads="1"/>
          </p:cNvSpPr>
          <p:nvPr/>
        </p:nvSpPr>
        <p:spPr bwMode="auto">
          <a:xfrm>
            <a:off x="381000" y="1168400"/>
            <a:ext cx="8382000" cy="543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 Duração do Dilúvio...................................................um ano e 18 dias.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 Profundidade do Dilúvio........6,7 </a:t>
            </a:r>
            <a:r>
              <a:rPr lang="pt-B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metros </a:t>
            </a:r>
            <a:r>
              <a:rPr lang="pt-BR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acima do monte mais alto.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50534" name="Rectangle 6"/>
          <p:cNvSpPr>
            <a:spLocks noChangeArrowheads="1"/>
          </p:cNvSpPr>
          <p:nvPr/>
        </p:nvSpPr>
        <p:spPr bwMode="auto">
          <a:xfrm>
            <a:off x="395536" y="1155740"/>
            <a:ext cx="8382000" cy="543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 Duração do Dilúvio...................................................um ano e 18 dias.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 Profundidade do Dilúvio........6,7 </a:t>
            </a:r>
            <a:r>
              <a:rPr lang="pt-B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metros </a:t>
            </a:r>
            <a:r>
              <a:rPr lang="pt-BR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acima do monte mais alto.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 Tamanho da Arca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4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990600"/>
          </a:xfrm>
        </p:spPr>
        <p:txBody>
          <a:bodyPr/>
          <a:lstStyle/>
          <a:p>
            <a:r>
              <a:rPr lang="pt-BR" sz="2800" b="1">
                <a:effectLst>
                  <a:outerShdw blurRad="38100" dist="38100" dir="2700000" algn="tl">
                    <a:srgbClr val="FFFFFF"/>
                  </a:outerShdw>
                </a:effectLst>
              </a:rPr>
              <a:t>RAZÕES PARA ACREDITAR QUE O DILÚVIO ERA UNIVERSAL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93800"/>
            <a:ext cx="8839200" cy="54356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AutoNum type="arabicPeriod"/>
            </a:pPr>
            <a:r>
              <a:rPr lang="pt-BR" sz="1800" b="1">
                <a:effectLst>
                  <a:outerShdw blurRad="38100" dist="38100" dir="2700000" algn="tl">
                    <a:srgbClr val="FFFFFF"/>
                  </a:outerShdw>
                </a:effectLst>
              </a:rPr>
              <a:t>A Duração do Dilúvio...................................................um ano e 18 dias.</a:t>
            </a:r>
          </a:p>
          <a:p>
            <a:pPr>
              <a:lnSpc>
                <a:spcPct val="80000"/>
              </a:lnSpc>
              <a:buFontTx/>
              <a:buAutoNum type="arabicPeriod"/>
            </a:pPr>
            <a:endParaRPr lang="pt-BR" sz="18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  <a:buFontTx/>
              <a:buAutoNum type="arabicPeriod"/>
            </a:pPr>
            <a:r>
              <a:rPr lang="pt-BR" sz="1800" b="1">
                <a:effectLst>
                  <a:outerShdw blurRad="38100" dist="38100" dir="2700000" algn="tl">
                    <a:srgbClr val="FFFFFF"/>
                  </a:outerShdw>
                </a:effectLst>
              </a:rPr>
              <a:t>A Profundidade do Dilúvio........6,7 mêtros acima do monte mais alto.</a:t>
            </a:r>
          </a:p>
          <a:p>
            <a:pPr>
              <a:lnSpc>
                <a:spcPct val="80000"/>
              </a:lnSpc>
              <a:buFontTx/>
              <a:buAutoNum type="arabicPeriod"/>
            </a:pPr>
            <a:endParaRPr lang="pt-BR" sz="18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  <a:buFontTx/>
              <a:buAutoNum type="arabicPeriod"/>
            </a:pPr>
            <a:r>
              <a:rPr lang="pt-BR" sz="1800" b="1">
                <a:effectLst>
                  <a:outerShdw blurRad="38100" dist="38100" dir="2700000" algn="tl">
                    <a:srgbClr val="FFFFFF"/>
                  </a:outerShdw>
                </a:effectLst>
              </a:rPr>
              <a:t>O Tamanho da Arca.........135 mêtros comprido, 22,5 largo e 13,5 alto. </a:t>
            </a:r>
          </a:p>
          <a:p>
            <a:pPr>
              <a:lnSpc>
                <a:spcPct val="80000"/>
              </a:lnSpc>
              <a:buFontTx/>
              <a:buAutoNum type="arabicPeriod"/>
            </a:pPr>
            <a:endParaRPr lang="pt-BR" sz="18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  <a:buFontTx/>
              <a:buAutoNum type="arabicPeriod"/>
            </a:pPr>
            <a:r>
              <a:rPr lang="pt-BR" sz="1800" b="1">
                <a:effectLst>
                  <a:outerShdw blurRad="38100" dist="38100" dir="2700000" algn="tl">
                    <a:srgbClr val="FFFFFF"/>
                  </a:outerShdw>
                </a:effectLst>
              </a:rPr>
              <a:t>O Propósito do Dilúvio..................destruir toda a vida em toda a terra.</a:t>
            </a:r>
          </a:p>
          <a:p>
            <a:pPr>
              <a:lnSpc>
                <a:spcPct val="80000"/>
              </a:lnSpc>
              <a:buFontTx/>
              <a:buAutoNum type="arabicPeriod"/>
            </a:pPr>
            <a:endParaRPr lang="pt-BR" sz="18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  <a:buFontTx/>
              <a:buAutoNum type="arabicPeriod"/>
            </a:pPr>
            <a:r>
              <a:rPr lang="pt-BR" sz="1800" b="1">
                <a:effectLst>
                  <a:outerShdw blurRad="38100" dist="38100" dir="2700000" algn="tl">
                    <a:srgbClr val="FFFFFF"/>
                  </a:outerShdw>
                </a:effectLst>
              </a:rPr>
              <a:t>A Necessidade para a Arca...........................................preservar a vida.</a:t>
            </a:r>
          </a:p>
          <a:p>
            <a:pPr>
              <a:lnSpc>
                <a:spcPct val="80000"/>
              </a:lnSpc>
              <a:buFontTx/>
              <a:buAutoNum type="arabicPeriod"/>
            </a:pPr>
            <a:endParaRPr lang="pt-BR" sz="18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  <a:buFontTx/>
              <a:buAutoNum type="arabicPeriod"/>
            </a:pPr>
            <a:r>
              <a:rPr lang="pt-BR" sz="1800" b="1">
                <a:effectLst>
                  <a:outerShdw blurRad="38100" dist="38100" dir="2700000" algn="tl">
                    <a:srgbClr val="FFFFFF"/>
                  </a:outerShdw>
                </a:effectLst>
              </a:rPr>
              <a:t>O Arco-íris e Sua Promessa.............. não haverá dilúvio mundial mais. </a:t>
            </a:r>
          </a:p>
          <a:p>
            <a:pPr>
              <a:lnSpc>
                <a:spcPct val="80000"/>
              </a:lnSpc>
              <a:buFontTx/>
              <a:buAutoNum type="arabicPeriod"/>
            </a:pPr>
            <a:endParaRPr lang="pt-BR" sz="18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  <a:buFontTx/>
              <a:buAutoNum type="arabicPeriod"/>
            </a:pPr>
            <a:r>
              <a:rPr lang="pt-BR" sz="1800" b="1">
                <a:effectLst>
                  <a:outerShdw blurRad="38100" dist="38100" dir="2700000" algn="tl">
                    <a:srgbClr val="FFFFFF"/>
                  </a:outerShdw>
                </a:effectLst>
              </a:rPr>
              <a:t>Testemunho de Pedro..... afirma que o mundo foi coberto com  água.</a:t>
            </a:r>
          </a:p>
          <a:p>
            <a:pPr>
              <a:lnSpc>
                <a:spcPct val="80000"/>
              </a:lnSpc>
              <a:buFontTx/>
              <a:buAutoNum type="arabicPeriod"/>
            </a:pPr>
            <a:endParaRPr lang="pt-BR" sz="18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  <a:buFontTx/>
              <a:buAutoNum type="arabicPeriod"/>
            </a:pPr>
            <a:r>
              <a:rPr lang="pt-BR" sz="1800" b="1">
                <a:effectLst>
                  <a:outerShdw blurRad="38100" dist="38100" dir="2700000" algn="tl">
                    <a:srgbClr val="FFFFFF"/>
                  </a:outerShdw>
                </a:effectLst>
              </a:rPr>
              <a:t>O Testemunho de Jesus..................................... o dilúvio matou todos.</a:t>
            </a:r>
          </a:p>
          <a:p>
            <a:pPr>
              <a:lnSpc>
                <a:spcPct val="80000"/>
              </a:lnSpc>
              <a:buFontTx/>
              <a:buAutoNum type="arabicPeriod"/>
            </a:pPr>
            <a:endParaRPr lang="pt-BR" sz="18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  <a:buFontTx/>
              <a:buAutoNum type="arabicPeriod"/>
            </a:pPr>
            <a:r>
              <a:rPr lang="pt-BR" sz="1800" b="1">
                <a:effectLst>
                  <a:outerShdw blurRad="38100" dist="38100" dir="2700000" algn="tl">
                    <a:srgbClr val="FFFFFF"/>
                  </a:outerShdw>
                </a:effectLst>
              </a:rPr>
              <a:t>As Lendas Mundiais de um Dilúvio......................... em todo o mundo.</a:t>
            </a:r>
          </a:p>
          <a:p>
            <a:pPr>
              <a:lnSpc>
                <a:spcPct val="80000"/>
              </a:lnSpc>
              <a:buFontTx/>
              <a:buAutoNum type="arabicPeriod"/>
            </a:pPr>
            <a:endParaRPr lang="pt-BR" sz="18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  <a:buFontTx/>
              <a:buAutoNum type="arabicPeriod"/>
            </a:pPr>
            <a:r>
              <a:rPr lang="pt-BR" sz="1800" b="1">
                <a:effectLst>
                  <a:outerShdw blurRad="38100" dist="38100" dir="2700000" algn="tl">
                    <a:srgbClr val="FFFFFF"/>
                  </a:outerShdw>
                </a:effectLst>
              </a:rPr>
              <a:t>As Evidências Geológicas..catástrofe global visto em todo o mundo.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634" name="Picture 2" descr="Gard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</p:spPr>
      </p:pic>
      <p:sp>
        <p:nvSpPr>
          <p:cNvPr id="325635" name="Text Box 3"/>
          <p:cNvSpPr txBox="1">
            <a:spLocks noChangeArrowheads="1"/>
          </p:cNvSpPr>
          <p:nvPr/>
        </p:nvSpPr>
        <p:spPr bwMode="auto">
          <a:xfrm>
            <a:off x="152400" y="0"/>
            <a:ext cx="8839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3200" b="1" dirty="0">
                <a:solidFill>
                  <a:srgbClr val="000000"/>
                </a:solidFill>
              </a:rPr>
              <a:t>ONDE ESTAVA O JARDIM DE ÉDEM?</a:t>
            </a:r>
          </a:p>
        </p:txBody>
      </p:sp>
      <p:sp>
        <p:nvSpPr>
          <p:cNvPr id="325636" name="Text Box 4"/>
          <p:cNvSpPr txBox="1">
            <a:spLocks noChangeArrowheads="1"/>
          </p:cNvSpPr>
          <p:nvPr/>
        </p:nvSpPr>
        <p:spPr bwMode="auto">
          <a:xfrm>
            <a:off x="4495800" y="609600"/>
            <a:ext cx="4343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2800" b="1" dirty="0">
                <a:solidFill>
                  <a:srgbClr val="000000"/>
                </a:solidFill>
              </a:rPr>
              <a:t>1.  </a:t>
            </a:r>
            <a:r>
              <a:rPr lang="pt-BR" sz="2800" b="1" dirty="0" smtClean="0">
                <a:solidFill>
                  <a:srgbClr val="000000"/>
                </a:solidFill>
              </a:rPr>
              <a:t>No </a:t>
            </a:r>
            <a:r>
              <a:rPr lang="pt-BR" sz="2800" b="1" dirty="0">
                <a:solidFill>
                  <a:srgbClr val="000000"/>
                </a:solidFill>
              </a:rPr>
              <a:t>Iraque entre os rios Eufrates e Tigres?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5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5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5636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74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8468" name="Picture 4" descr="Eden 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18469" name="Oval 5"/>
          <p:cNvSpPr>
            <a:spLocks noChangeArrowheads="1"/>
          </p:cNvSpPr>
          <p:nvPr/>
        </p:nvSpPr>
        <p:spPr bwMode="auto">
          <a:xfrm rot="-1961968">
            <a:off x="3505200" y="2324100"/>
            <a:ext cx="609600" cy="914400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>
              <a:solidFill>
                <a:srgbClr val="000000"/>
              </a:solidFill>
            </a:endParaRPr>
          </a:p>
        </p:txBody>
      </p:sp>
      <p:sp>
        <p:nvSpPr>
          <p:cNvPr id="318470" name="Oval 6"/>
          <p:cNvSpPr>
            <a:spLocks noChangeArrowheads="1"/>
          </p:cNvSpPr>
          <p:nvPr/>
        </p:nvSpPr>
        <p:spPr bwMode="auto">
          <a:xfrm rot="-1961968">
            <a:off x="4953000" y="2590800"/>
            <a:ext cx="609600" cy="914400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>
              <a:solidFill>
                <a:srgbClr val="000000"/>
              </a:solidFill>
            </a:endParaRPr>
          </a:p>
        </p:txBody>
      </p:sp>
      <p:sp>
        <p:nvSpPr>
          <p:cNvPr id="318471" name="Text Box 7"/>
          <p:cNvSpPr txBox="1">
            <a:spLocks noChangeArrowheads="1"/>
          </p:cNvSpPr>
          <p:nvPr/>
        </p:nvSpPr>
        <p:spPr bwMode="auto">
          <a:xfrm>
            <a:off x="1524000" y="4724400"/>
            <a:ext cx="53340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2000" b="1">
                <a:solidFill>
                  <a:srgbClr val="000000"/>
                </a:solidFill>
              </a:rPr>
              <a:t>“E saía um rio do Éden para regar o jardim; e dali se dividia e se tornava em </a:t>
            </a:r>
            <a:r>
              <a:rPr lang="pt-BR" sz="2000" b="1">
                <a:solidFill>
                  <a:srgbClr val="FF0000"/>
                </a:solidFill>
              </a:rPr>
              <a:t>quatro braços</a:t>
            </a:r>
            <a:r>
              <a:rPr lang="pt-BR" sz="2000" b="1">
                <a:solidFill>
                  <a:srgbClr val="000000"/>
                </a:solidFill>
              </a:rPr>
              <a:t>.  O nome do primeiro é </a:t>
            </a:r>
            <a:r>
              <a:rPr lang="pt-BR" sz="2000" b="1">
                <a:solidFill>
                  <a:srgbClr val="FF0000"/>
                </a:solidFill>
              </a:rPr>
              <a:t>Pisom</a:t>
            </a:r>
            <a:r>
              <a:rPr lang="pt-BR" sz="2000" b="1">
                <a:solidFill>
                  <a:srgbClr val="000000"/>
                </a:solidFill>
              </a:rPr>
              <a:t>...E o nome do segundo rio é </a:t>
            </a:r>
            <a:r>
              <a:rPr lang="pt-BR" sz="2000" b="1">
                <a:solidFill>
                  <a:srgbClr val="FF0000"/>
                </a:solidFill>
              </a:rPr>
              <a:t>Giom</a:t>
            </a:r>
            <a:r>
              <a:rPr lang="pt-BR" sz="2000" b="1">
                <a:solidFill>
                  <a:srgbClr val="000000"/>
                </a:solidFill>
              </a:rPr>
              <a:t>... E o nome do terceiro rio é </a:t>
            </a:r>
            <a:r>
              <a:rPr lang="pt-BR" sz="2000" b="1">
                <a:solidFill>
                  <a:srgbClr val="FF0000"/>
                </a:solidFill>
              </a:rPr>
              <a:t>Tigre</a:t>
            </a:r>
            <a:r>
              <a:rPr lang="pt-BR" sz="2000" b="1">
                <a:solidFill>
                  <a:srgbClr val="000000"/>
                </a:solidFill>
              </a:rPr>
              <a:t>... E o quarto rio é o </a:t>
            </a:r>
            <a:r>
              <a:rPr lang="pt-BR" sz="2000" b="1">
                <a:solidFill>
                  <a:srgbClr val="FF0000"/>
                </a:solidFill>
              </a:rPr>
              <a:t>Eufrates</a:t>
            </a:r>
            <a:r>
              <a:rPr lang="pt-BR" sz="2000" b="1">
                <a:solidFill>
                  <a:srgbClr val="000000"/>
                </a:solidFill>
              </a:rPr>
              <a:t>.”  Gên. 2:10-14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6426200" y="0"/>
            <a:ext cx="2794000" cy="2003425"/>
            <a:chOff x="-32" y="137"/>
            <a:chExt cx="1760" cy="1262"/>
          </a:xfrm>
        </p:grpSpPr>
        <p:sp>
          <p:nvSpPr>
            <p:cNvPr id="318477" name="Rectangle 13"/>
            <p:cNvSpPr>
              <a:spLocks noChangeArrowheads="1"/>
            </p:cNvSpPr>
            <p:nvPr/>
          </p:nvSpPr>
          <p:spPr bwMode="auto">
            <a:xfrm>
              <a:off x="0" y="144"/>
              <a:ext cx="1680" cy="124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>
                <a:solidFill>
                  <a:srgbClr val="000000"/>
                </a:solidFill>
              </a:endParaRPr>
            </a:p>
          </p:txBody>
        </p:sp>
        <p:sp>
          <p:nvSpPr>
            <p:cNvPr id="318478" name="Text Box 14"/>
            <p:cNvSpPr txBox="1">
              <a:spLocks noChangeArrowheads="1"/>
            </p:cNvSpPr>
            <p:nvPr/>
          </p:nvSpPr>
          <p:spPr bwMode="auto">
            <a:xfrm>
              <a:off x="240" y="137"/>
              <a:ext cx="12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b="1">
                  <a:solidFill>
                    <a:srgbClr val="000000"/>
                  </a:solidFill>
                </a:rPr>
                <a:t>Jardim de Édem</a:t>
              </a:r>
            </a:p>
          </p:txBody>
        </p:sp>
        <p:sp>
          <p:nvSpPr>
            <p:cNvPr id="318479" name="Oval 15"/>
            <p:cNvSpPr>
              <a:spLocks noChangeArrowheads="1"/>
            </p:cNvSpPr>
            <p:nvPr/>
          </p:nvSpPr>
          <p:spPr bwMode="auto">
            <a:xfrm>
              <a:off x="672" y="672"/>
              <a:ext cx="240" cy="240"/>
            </a:xfrm>
            <a:prstGeom prst="ellipse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>
                <a:solidFill>
                  <a:srgbClr val="000000"/>
                </a:solidFill>
              </a:endParaRPr>
            </a:p>
          </p:txBody>
        </p:sp>
        <p:graphicFrame>
          <p:nvGraphicFramePr>
            <p:cNvPr id="318473" name="Object 9"/>
            <p:cNvGraphicFramePr>
              <a:graphicFrameLocks noChangeAspect="1"/>
            </p:cNvGraphicFramePr>
            <p:nvPr/>
          </p:nvGraphicFramePr>
          <p:xfrm>
            <a:off x="288" y="432"/>
            <a:ext cx="960" cy="841"/>
          </p:xfrm>
          <a:graphic>
            <a:graphicData uri="http://schemas.openxmlformats.org/presentationml/2006/ole">
              <p:oleObj spid="_x0000_s4101" name="Desenho" r:id="rId4" imgW="3781425" imgH="3314700" progId="WPDraw30.Drawing">
                <p:embed/>
              </p:oleObj>
            </a:graphicData>
          </a:graphic>
        </p:graphicFrame>
        <p:sp>
          <p:nvSpPr>
            <p:cNvPr id="318481" name="Text Box 17"/>
            <p:cNvSpPr txBox="1">
              <a:spLocks noChangeArrowheads="1"/>
            </p:cNvSpPr>
            <p:nvPr/>
          </p:nvSpPr>
          <p:spPr bwMode="auto">
            <a:xfrm>
              <a:off x="1056" y="336"/>
              <a:ext cx="67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b="1">
                  <a:solidFill>
                    <a:srgbClr val="000000"/>
                  </a:solidFill>
                </a:rPr>
                <a:t>Pisom</a:t>
              </a:r>
            </a:p>
          </p:txBody>
        </p:sp>
        <p:sp>
          <p:nvSpPr>
            <p:cNvPr id="318482" name="Text Box 18"/>
            <p:cNvSpPr txBox="1">
              <a:spLocks noChangeArrowheads="1"/>
            </p:cNvSpPr>
            <p:nvPr/>
          </p:nvSpPr>
          <p:spPr bwMode="auto">
            <a:xfrm>
              <a:off x="-32" y="297"/>
              <a:ext cx="8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b="1">
                  <a:solidFill>
                    <a:srgbClr val="000000"/>
                  </a:solidFill>
                </a:rPr>
                <a:t>Eufrates</a:t>
              </a:r>
            </a:p>
          </p:txBody>
        </p:sp>
        <p:sp>
          <p:nvSpPr>
            <p:cNvPr id="318483" name="Text Box 19"/>
            <p:cNvSpPr txBox="1">
              <a:spLocks noChangeArrowheads="1"/>
            </p:cNvSpPr>
            <p:nvPr/>
          </p:nvSpPr>
          <p:spPr bwMode="auto">
            <a:xfrm>
              <a:off x="96" y="1168"/>
              <a:ext cx="67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b="1">
                  <a:solidFill>
                    <a:srgbClr val="000000"/>
                  </a:solidFill>
                </a:rPr>
                <a:t>Tigre</a:t>
              </a:r>
            </a:p>
          </p:txBody>
        </p:sp>
        <p:sp>
          <p:nvSpPr>
            <p:cNvPr id="318484" name="Text Box 20"/>
            <p:cNvSpPr txBox="1">
              <a:spLocks noChangeArrowheads="1"/>
            </p:cNvSpPr>
            <p:nvPr/>
          </p:nvSpPr>
          <p:spPr bwMode="auto">
            <a:xfrm>
              <a:off x="880" y="1168"/>
              <a:ext cx="67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b="1">
                  <a:solidFill>
                    <a:srgbClr val="000000"/>
                  </a:solidFill>
                </a:rPr>
                <a:t>Giom</a:t>
              </a:r>
            </a:p>
          </p:txBody>
        </p:sp>
      </p:grpSp>
      <p:sp>
        <p:nvSpPr>
          <p:cNvPr id="318472" name="Rectangle 8"/>
          <p:cNvSpPr>
            <a:spLocks noChangeArrowheads="1"/>
          </p:cNvSpPr>
          <p:nvPr/>
        </p:nvSpPr>
        <p:spPr bwMode="auto">
          <a:xfrm>
            <a:off x="0" y="0"/>
            <a:ext cx="3581400" cy="2209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>
              <a:solidFill>
                <a:srgbClr val="000000"/>
              </a:solidFill>
            </a:endParaRPr>
          </a:p>
        </p:txBody>
      </p:sp>
      <p:sp>
        <p:nvSpPr>
          <p:cNvPr id="318486" name="Text Box 22"/>
          <p:cNvSpPr txBox="1">
            <a:spLocks noChangeArrowheads="1"/>
          </p:cNvSpPr>
          <p:nvPr/>
        </p:nvSpPr>
        <p:spPr bwMode="auto">
          <a:xfrm>
            <a:off x="177800" y="1035050"/>
            <a:ext cx="3124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fontAlgn="base">
              <a:spcBef>
                <a:spcPct val="50000"/>
              </a:spcBef>
              <a:spcAft>
                <a:spcPct val="0"/>
              </a:spcAft>
            </a:pPr>
            <a:r>
              <a:rPr lang="pt-BR" b="1">
                <a:solidFill>
                  <a:srgbClr val="000000"/>
                </a:solidFill>
              </a:rPr>
              <a:t>2.  Dois rios separados, não braços.</a:t>
            </a:r>
          </a:p>
        </p:txBody>
      </p:sp>
      <p:sp>
        <p:nvSpPr>
          <p:cNvPr id="318487" name="Text Box 23"/>
          <p:cNvSpPr txBox="1">
            <a:spLocks noChangeArrowheads="1"/>
          </p:cNvSpPr>
          <p:nvPr/>
        </p:nvSpPr>
        <p:spPr bwMode="auto">
          <a:xfrm>
            <a:off x="177800" y="1752600"/>
            <a:ext cx="3124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fontAlgn="base">
              <a:spcBef>
                <a:spcPct val="50000"/>
              </a:spcBef>
              <a:spcAft>
                <a:spcPct val="0"/>
              </a:spcAft>
            </a:pPr>
            <a:r>
              <a:rPr lang="pt-BR" b="1">
                <a:solidFill>
                  <a:srgbClr val="000000"/>
                </a:solidFill>
              </a:rPr>
              <a:t>3.  Os efeitos do dilúvio.</a:t>
            </a:r>
          </a:p>
        </p:txBody>
      </p:sp>
      <p:sp>
        <p:nvSpPr>
          <p:cNvPr id="318476" name="Text Box 12"/>
          <p:cNvSpPr txBox="1">
            <a:spLocks noChangeArrowheads="1"/>
          </p:cNvSpPr>
          <p:nvPr/>
        </p:nvSpPr>
        <p:spPr bwMode="auto">
          <a:xfrm>
            <a:off x="177800" y="58738"/>
            <a:ext cx="3429000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fontAlgn="base">
              <a:spcBef>
                <a:spcPct val="50000"/>
              </a:spcBef>
              <a:spcAft>
                <a:spcPct val="0"/>
              </a:spcAft>
            </a:pPr>
            <a:r>
              <a:rPr lang="pt-BR" b="1" dirty="0">
                <a:solidFill>
                  <a:srgbClr val="000000"/>
                </a:solidFill>
              </a:rPr>
              <a:t>Problemas:</a:t>
            </a:r>
          </a:p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pt-BR" b="1" dirty="0">
                <a:solidFill>
                  <a:srgbClr val="000000"/>
                </a:solidFill>
              </a:rPr>
              <a:t>Dois rios só, não quatro.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471" grpId="0"/>
      <p:bldP spid="318472" grpId="0" animBg="1"/>
      <p:bldP spid="318486" grpId="0"/>
      <p:bldP spid="318487" grpId="0"/>
      <p:bldP spid="318476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540" name="Picture 4" descr="grandcany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466975"/>
            <a:ext cx="4495800" cy="4391025"/>
          </a:xfrm>
          <a:prstGeom prst="rect">
            <a:avLst/>
          </a:prstGeom>
          <a:noFill/>
        </p:spPr>
      </p:pic>
      <p:pic>
        <p:nvPicPr>
          <p:cNvPr id="321542" name="Picture 6" descr="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648200" cy="3211513"/>
          </a:xfrm>
          <a:prstGeom prst="rect">
            <a:avLst/>
          </a:prstGeom>
          <a:noFill/>
        </p:spPr>
      </p:pic>
      <p:sp>
        <p:nvSpPr>
          <p:cNvPr id="321544" name="Text Box 8"/>
          <p:cNvSpPr txBox="1">
            <a:spLocks noChangeArrowheads="1"/>
          </p:cNvSpPr>
          <p:nvPr/>
        </p:nvSpPr>
        <p:spPr bwMode="auto">
          <a:xfrm>
            <a:off x="4902200" y="428625"/>
            <a:ext cx="39624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As águas do dilúvio </a:t>
            </a:r>
            <a:r>
              <a:rPr lang="pt-BR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teriam </a:t>
            </a: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ter transformado a face da terra inteira, incluindo o Jardim de </a:t>
            </a:r>
            <a:r>
              <a:rPr lang="pt-BR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Éden.</a:t>
            </a:r>
            <a:endParaRPr lang="pt-BR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21545" name="Text Box 9"/>
          <p:cNvSpPr txBox="1">
            <a:spLocks noChangeArrowheads="1"/>
          </p:cNvSpPr>
          <p:nvPr/>
        </p:nvSpPr>
        <p:spPr bwMode="auto">
          <a:xfrm>
            <a:off x="304800" y="3352800"/>
            <a:ext cx="40386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 Jardim de </a:t>
            </a:r>
            <a:r>
              <a:rPr lang="pt-BR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Éden </a:t>
            </a: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teria sido espalhado para todo lado e provavelmente enterrado debaixo de muitos </a:t>
            </a:r>
            <a:r>
              <a:rPr lang="pt-BR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estratos.</a:t>
            </a:r>
            <a:endParaRPr lang="pt-BR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21546" name="Text Box 10"/>
          <p:cNvSpPr txBox="1">
            <a:spLocks noChangeArrowheads="1"/>
          </p:cNvSpPr>
          <p:nvPr/>
        </p:nvSpPr>
        <p:spPr bwMode="auto">
          <a:xfrm>
            <a:off x="228600" y="5562600"/>
            <a:ext cx="4191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As placas </a:t>
            </a:r>
            <a:r>
              <a:rPr lang="pt-BR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tectônicas têm mudado </a:t>
            </a: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 local.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610" name="Picture 2" descr="Gard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</p:spPr>
      </p:pic>
      <p:sp>
        <p:nvSpPr>
          <p:cNvPr id="324611" name="Text Box 3"/>
          <p:cNvSpPr txBox="1">
            <a:spLocks noChangeArrowheads="1"/>
          </p:cNvSpPr>
          <p:nvPr/>
        </p:nvSpPr>
        <p:spPr bwMode="auto">
          <a:xfrm>
            <a:off x="152400" y="0"/>
            <a:ext cx="8839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3200" b="1">
                <a:solidFill>
                  <a:srgbClr val="000000"/>
                </a:solidFill>
              </a:rPr>
              <a:t>ONDE ESTAVA O JARDIM DE ÉDEM?</a:t>
            </a:r>
          </a:p>
        </p:txBody>
      </p:sp>
      <p:sp>
        <p:nvSpPr>
          <p:cNvPr id="324612" name="Text Box 4"/>
          <p:cNvSpPr txBox="1">
            <a:spLocks noChangeArrowheads="1"/>
          </p:cNvSpPr>
          <p:nvPr/>
        </p:nvSpPr>
        <p:spPr bwMode="auto">
          <a:xfrm>
            <a:off x="4495800" y="609600"/>
            <a:ext cx="4343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2800" b="1" dirty="0">
                <a:solidFill>
                  <a:srgbClr val="000000"/>
                </a:solidFill>
              </a:rPr>
              <a:t>1.  </a:t>
            </a:r>
            <a:r>
              <a:rPr lang="pt-BR" sz="2800" b="1" dirty="0" smtClean="0">
                <a:solidFill>
                  <a:srgbClr val="000000"/>
                </a:solidFill>
              </a:rPr>
              <a:t>No </a:t>
            </a:r>
            <a:r>
              <a:rPr lang="pt-BR" sz="2800" b="1" dirty="0">
                <a:solidFill>
                  <a:srgbClr val="000000"/>
                </a:solidFill>
              </a:rPr>
              <a:t>Iraque entre os rios Eufrates e Tigres?</a:t>
            </a:r>
          </a:p>
        </p:txBody>
      </p:sp>
      <p:sp>
        <p:nvSpPr>
          <p:cNvPr id="324613" name="Text Box 5"/>
          <p:cNvSpPr txBox="1">
            <a:spLocks noChangeArrowheads="1"/>
          </p:cNvSpPr>
          <p:nvPr/>
        </p:nvSpPr>
        <p:spPr bwMode="auto">
          <a:xfrm>
            <a:off x="4495800" y="1614488"/>
            <a:ext cx="4343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2800" b="1" dirty="0">
                <a:solidFill>
                  <a:srgbClr val="000000"/>
                </a:solidFill>
              </a:rPr>
              <a:t>2.  </a:t>
            </a:r>
            <a:r>
              <a:rPr lang="pt-BR" sz="2800" b="1" dirty="0" smtClean="0">
                <a:solidFill>
                  <a:srgbClr val="000000"/>
                </a:solidFill>
              </a:rPr>
              <a:t>Na </a:t>
            </a:r>
            <a:r>
              <a:rPr lang="pt-BR" sz="2800" b="1" dirty="0">
                <a:solidFill>
                  <a:srgbClr val="000000"/>
                </a:solidFill>
              </a:rPr>
              <a:t>America do Sul?</a:t>
            </a:r>
          </a:p>
        </p:txBody>
      </p:sp>
      <p:sp>
        <p:nvSpPr>
          <p:cNvPr id="324614" name="Text Box 6"/>
          <p:cNvSpPr txBox="1">
            <a:spLocks noChangeArrowheads="1"/>
          </p:cNvSpPr>
          <p:nvPr/>
        </p:nvSpPr>
        <p:spPr bwMode="auto">
          <a:xfrm>
            <a:off x="4495800" y="2147888"/>
            <a:ext cx="4343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2800" b="1" dirty="0">
                <a:solidFill>
                  <a:srgbClr val="000000"/>
                </a:solidFill>
              </a:rPr>
              <a:t>3.  </a:t>
            </a:r>
            <a:r>
              <a:rPr lang="pt-BR" sz="2800" b="1" smtClean="0">
                <a:solidFill>
                  <a:srgbClr val="000000"/>
                </a:solidFill>
              </a:rPr>
              <a:t>Na </a:t>
            </a:r>
            <a:r>
              <a:rPr lang="pt-BR" sz="2800" b="1" dirty="0" smtClean="0">
                <a:solidFill>
                  <a:srgbClr val="000000"/>
                </a:solidFill>
              </a:rPr>
              <a:t>Austrália?</a:t>
            </a:r>
            <a:endParaRPr lang="pt-BR" sz="2800" b="1" dirty="0">
              <a:solidFill>
                <a:srgbClr val="000000"/>
              </a:solidFill>
            </a:endParaRPr>
          </a:p>
        </p:txBody>
      </p:sp>
      <p:sp>
        <p:nvSpPr>
          <p:cNvPr id="324615" name="Text Box 7"/>
          <p:cNvSpPr txBox="1">
            <a:spLocks noChangeArrowheads="1"/>
          </p:cNvSpPr>
          <p:nvPr/>
        </p:nvSpPr>
        <p:spPr bwMode="auto">
          <a:xfrm>
            <a:off x="4495800" y="2695575"/>
            <a:ext cx="43434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2800" b="1" dirty="0">
                <a:solidFill>
                  <a:srgbClr val="000000"/>
                </a:solidFill>
              </a:rPr>
              <a:t>4.  Eu gosto de pensar que é dois quilômetros abaixo da cidade de </a:t>
            </a:r>
            <a:r>
              <a:rPr lang="pt-BR" sz="2800" b="1" dirty="0" smtClean="0">
                <a:solidFill>
                  <a:srgbClr val="000000"/>
                </a:solidFill>
              </a:rPr>
              <a:t>Taubaté.</a:t>
            </a:r>
            <a:endParaRPr lang="pt-BR" sz="2800" b="1" dirty="0">
              <a:solidFill>
                <a:srgbClr val="000000"/>
              </a:solidFill>
            </a:endParaRPr>
          </a:p>
        </p:txBody>
      </p:sp>
      <p:sp>
        <p:nvSpPr>
          <p:cNvPr id="324616" name="Text Box 8"/>
          <p:cNvSpPr txBox="1">
            <a:spLocks noChangeArrowheads="1"/>
          </p:cNvSpPr>
          <p:nvPr/>
        </p:nvSpPr>
        <p:spPr bwMode="auto">
          <a:xfrm>
            <a:off x="4495800" y="4524375"/>
            <a:ext cx="43434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2800" b="1" dirty="0">
                <a:solidFill>
                  <a:srgbClr val="000000"/>
                </a:solidFill>
              </a:rPr>
              <a:t>5.  O fato é que </a:t>
            </a:r>
            <a:r>
              <a:rPr lang="pt-BR" sz="2800" b="1" dirty="0" smtClean="0">
                <a:solidFill>
                  <a:srgbClr val="000000"/>
                </a:solidFill>
              </a:rPr>
              <a:t>ninguém </a:t>
            </a:r>
            <a:r>
              <a:rPr lang="pt-BR" sz="2800" b="1" dirty="0">
                <a:solidFill>
                  <a:srgbClr val="000000"/>
                </a:solidFill>
              </a:rPr>
              <a:t>poderia saber, e não é </a:t>
            </a:r>
            <a:r>
              <a:rPr lang="pt-BR" sz="2800" b="1">
                <a:solidFill>
                  <a:srgbClr val="000000"/>
                </a:solidFill>
              </a:rPr>
              <a:t>de </a:t>
            </a:r>
            <a:r>
              <a:rPr lang="pt-BR" sz="2800" b="1" smtClean="0">
                <a:solidFill>
                  <a:srgbClr val="000000"/>
                </a:solidFill>
              </a:rPr>
              <a:t>importância </a:t>
            </a:r>
            <a:r>
              <a:rPr lang="pt-BR" sz="2800" b="1" dirty="0">
                <a:solidFill>
                  <a:srgbClr val="000000"/>
                </a:solidFill>
              </a:rPr>
              <a:t>de saber!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4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4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4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4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4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4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4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4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613" grpId="0"/>
      <p:bldP spid="324614" grpId="0"/>
      <p:bldP spid="324615" grpId="0"/>
      <p:bldP spid="324616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Picture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260648"/>
            <a:ext cx="6967959" cy="3553428"/>
          </a:xfrm>
        </p:spPr>
      </p:pic>
      <p:pic>
        <p:nvPicPr>
          <p:cNvPr id="4" name="Picture 10" descr="Font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3975100"/>
            <a:ext cx="5257800" cy="28829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63888" y="76470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Fonte</a:t>
            </a:r>
            <a:endParaRPr lang="pt-BR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689776" y="1556792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/>
              <a:t>Montes </a:t>
            </a:r>
            <a:r>
              <a:rPr lang="pt-BR" sz="1600" b="1" dirty="0" err="1" smtClean="0"/>
              <a:t>pre-dilúvio</a:t>
            </a:r>
            <a:endParaRPr lang="pt-BR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716016" y="1948776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/>
              <a:t>Mar       </a:t>
            </a:r>
            <a:r>
              <a:rPr lang="pt-BR" sz="1600" b="1" dirty="0" err="1" smtClean="0"/>
              <a:t>pre-dilúvio</a:t>
            </a:r>
            <a:endParaRPr lang="pt-BR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059106" y="620688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Chuva Extrema</a:t>
            </a:r>
            <a:endParaRPr lang="pt-BR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259632" y="334770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Água subterrâneo</a:t>
            </a:r>
            <a:endParaRPr lang="pt-BR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867418" y="3316704"/>
            <a:ext cx="4067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ROMPERAM TODOS AS FONTES</a:t>
            </a:r>
            <a:endParaRPr lang="pt-BR" b="1" dirty="0"/>
          </a:p>
        </p:txBody>
      </p:sp>
      <p:cxnSp>
        <p:nvCxnSpPr>
          <p:cNvPr id="13" name="Straight Arrow Connector 12"/>
          <p:cNvCxnSpPr>
            <a:stCxn id="7" idx="2"/>
          </p:cNvCxnSpPr>
          <p:nvPr/>
        </p:nvCxnSpPr>
        <p:spPr bwMode="auto">
          <a:xfrm flipH="1">
            <a:off x="3275856" y="2141567"/>
            <a:ext cx="61992" cy="351329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5940152" y="2492896"/>
            <a:ext cx="360040" cy="144016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3" name="Group 34"/>
          <p:cNvGrpSpPr/>
          <p:nvPr/>
        </p:nvGrpSpPr>
        <p:grpSpPr>
          <a:xfrm>
            <a:off x="1681664" y="1268760"/>
            <a:ext cx="314816" cy="736848"/>
            <a:chOff x="1681664" y="1268760"/>
            <a:chExt cx="314816" cy="736848"/>
          </a:xfrm>
        </p:grpSpPr>
        <p:cxnSp>
          <p:nvCxnSpPr>
            <p:cNvPr id="22" name="Straight Arrow Connector 21"/>
            <p:cNvCxnSpPr/>
            <p:nvPr/>
          </p:nvCxnSpPr>
          <p:spPr bwMode="auto">
            <a:xfrm>
              <a:off x="1681664" y="1268760"/>
              <a:ext cx="10016" cy="432048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7" name="Straight Arrow Connector 26"/>
            <p:cNvCxnSpPr/>
            <p:nvPr/>
          </p:nvCxnSpPr>
          <p:spPr bwMode="auto">
            <a:xfrm>
              <a:off x="1834064" y="1421160"/>
              <a:ext cx="10016" cy="432048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8" name="Straight Arrow Connector 27"/>
            <p:cNvCxnSpPr/>
            <p:nvPr/>
          </p:nvCxnSpPr>
          <p:spPr bwMode="auto">
            <a:xfrm>
              <a:off x="1986464" y="1573560"/>
              <a:ext cx="10016" cy="432048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2" name="Group 35"/>
          <p:cNvGrpSpPr/>
          <p:nvPr/>
        </p:nvGrpSpPr>
        <p:grpSpPr>
          <a:xfrm>
            <a:off x="6732240" y="1268760"/>
            <a:ext cx="343272" cy="736848"/>
            <a:chOff x="6732240" y="1268760"/>
            <a:chExt cx="343272" cy="736848"/>
          </a:xfrm>
        </p:grpSpPr>
        <p:cxnSp>
          <p:nvCxnSpPr>
            <p:cNvPr id="29" name="Straight Arrow Connector 28"/>
            <p:cNvCxnSpPr/>
            <p:nvPr/>
          </p:nvCxnSpPr>
          <p:spPr bwMode="auto">
            <a:xfrm flipH="1">
              <a:off x="7064591" y="1268760"/>
              <a:ext cx="10921" cy="432048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0" name="Straight Arrow Connector 29"/>
            <p:cNvCxnSpPr/>
            <p:nvPr/>
          </p:nvCxnSpPr>
          <p:spPr bwMode="auto">
            <a:xfrm flipH="1">
              <a:off x="6898415" y="1421160"/>
              <a:ext cx="10921" cy="432048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1" name="Straight Arrow Connector 30"/>
            <p:cNvCxnSpPr/>
            <p:nvPr/>
          </p:nvCxnSpPr>
          <p:spPr bwMode="auto">
            <a:xfrm flipH="1">
              <a:off x="6732240" y="1573560"/>
              <a:ext cx="10921" cy="432048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33" name="TextBox 32"/>
          <p:cNvSpPr txBox="1"/>
          <p:nvPr/>
        </p:nvSpPr>
        <p:spPr>
          <a:xfrm>
            <a:off x="6156176" y="620688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Chuva Extrema</a:t>
            </a:r>
            <a:endParaRPr lang="pt-BR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Sscroll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304800"/>
            <a:ext cx="8153400" cy="6248400"/>
          </a:xfrm>
          <a:prstGeom prst="rect">
            <a:avLst/>
          </a:prstGeom>
          <a:noFill/>
        </p:spPr>
      </p:pic>
      <p:sp>
        <p:nvSpPr>
          <p:cNvPr id="35843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274638"/>
            <a:ext cx="8305800" cy="1143000"/>
          </a:xfrm>
        </p:spPr>
        <p:txBody>
          <a:bodyPr/>
          <a:lstStyle/>
          <a:p>
            <a:r>
              <a:rPr lang="pt-BR" sz="4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O TAMANHO DA ARCA</a:t>
            </a: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990600" y="1524000"/>
            <a:ext cx="685800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“</a:t>
            </a:r>
            <a:r>
              <a:rPr lang="pt-BR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 desta maneira a farás: De </a:t>
            </a:r>
            <a:r>
              <a:rPr lang="pt-B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trezentos côvados</a:t>
            </a:r>
            <a:r>
              <a:rPr lang="pt-BR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o comprimento da arca, e de </a:t>
            </a:r>
            <a:r>
              <a:rPr lang="pt-BR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cinqüenta</a:t>
            </a:r>
            <a:r>
              <a:rPr lang="pt-B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côvados</a:t>
            </a:r>
            <a:r>
              <a:rPr lang="pt-BR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a sua largura, e de </a:t>
            </a:r>
            <a:r>
              <a:rPr lang="pt-B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trinta côvados</a:t>
            </a:r>
            <a:r>
              <a:rPr lang="pt-BR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a sua altura.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Farás na arca uma janela, e de um côvado a acabarás em cima; e a porta da arca porás ao seu lado; far-lhe-ás andares, baixo, segundo e terceiro</a:t>
            </a: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.”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Gên.  6:15-16</a:t>
            </a: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1143000" y="5715000"/>
            <a:ext cx="66294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Arca era 135 </a:t>
            </a:r>
            <a:r>
              <a:rPr lang="pt-BR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metros de comprimento, </a:t>
            </a: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22,5 </a:t>
            </a:r>
            <a:r>
              <a:rPr lang="pt-BR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 largura </a:t>
            </a: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 13,5 </a:t>
            </a:r>
            <a:r>
              <a:rPr lang="pt-BR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 altura. </a:t>
            </a:r>
            <a:endParaRPr lang="pt-BR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pt-BR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(Côvado = 45 </a:t>
            </a:r>
            <a:r>
              <a:rPr lang="pt-BR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centímetros)</a:t>
            </a:r>
            <a:endParaRPr lang="pt-BR" sz="16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4" name="Picture 4" descr="Imagem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700"/>
            <a:ext cx="9144000" cy="6881813"/>
          </a:xfrm>
          <a:prstGeom prst="rect">
            <a:avLst/>
          </a:prstGeom>
          <a:noFill/>
        </p:spPr>
      </p:pic>
      <p:sp>
        <p:nvSpPr>
          <p:cNvPr id="153605" name="Text Box 5"/>
          <p:cNvSpPr txBox="1">
            <a:spLocks noChangeArrowheads="1"/>
          </p:cNvSpPr>
          <p:nvPr/>
        </p:nvSpPr>
        <p:spPr bwMode="auto">
          <a:xfrm>
            <a:off x="228600" y="76200"/>
            <a:ext cx="8686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Porque a maior parte dos desenhos da arca mostra um navio tão </a:t>
            </a:r>
            <a:r>
              <a:rPr lang="pt-B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pequeno </a:t>
            </a:r>
            <a:r>
              <a:rPr lang="pt-B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para os animais e inseguro no alto mar com </a:t>
            </a:r>
            <a:r>
              <a:rPr lang="pt-B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violentas </a:t>
            </a:r>
            <a:r>
              <a:rPr lang="pt-B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ondas e ventos?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Ark-Nowa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600" y="0"/>
            <a:ext cx="8915400" cy="6873875"/>
          </a:xfrm>
          <a:prstGeom prst="rect">
            <a:avLst/>
          </a:prstGeom>
          <a:noFill/>
        </p:spPr>
      </p:pic>
      <p:sp>
        <p:nvSpPr>
          <p:cNvPr id="159747" name="Rectangle 3"/>
          <p:cNvSpPr>
            <a:spLocks noChangeArrowheads="1"/>
          </p:cNvSpPr>
          <p:nvPr/>
        </p:nvSpPr>
        <p:spPr bwMode="auto">
          <a:xfrm>
            <a:off x="0" y="0"/>
            <a:ext cx="4572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>
              <a:solidFill>
                <a:srgbClr val="000000"/>
              </a:solidFill>
            </a:endParaRPr>
          </a:p>
        </p:txBody>
      </p:sp>
      <p:sp>
        <p:nvSpPr>
          <p:cNvPr id="159748" name="Rectangle 4"/>
          <p:cNvSpPr>
            <a:spLocks noChangeArrowheads="1"/>
          </p:cNvSpPr>
          <p:nvPr/>
        </p:nvSpPr>
        <p:spPr bwMode="auto">
          <a:xfrm>
            <a:off x="8686800" y="0"/>
            <a:ext cx="4572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>
              <a:solidFill>
                <a:srgbClr val="000000"/>
              </a:solidFill>
            </a:endParaRPr>
          </a:p>
        </p:txBody>
      </p:sp>
      <p:sp>
        <p:nvSpPr>
          <p:cNvPr id="159749" name="Text Box 5"/>
          <p:cNvSpPr txBox="1">
            <a:spLocks noChangeArrowheads="1"/>
          </p:cNvSpPr>
          <p:nvPr/>
        </p:nvSpPr>
        <p:spPr bwMode="auto">
          <a:xfrm>
            <a:off x="723900" y="469900"/>
            <a:ext cx="213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Plano do Homem</a:t>
            </a:r>
          </a:p>
        </p:txBody>
      </p:sp>
      <p:sp>
        <p:nvSpPr>
          <p:cNvPr id="159750" name="Text Box 6"/>
          <p:cNvSpPr txBox="1">
            <a:spLocks noChangeArrowheads="1"/>
          </p:cNvSpPr>
          <p:nvPr/>
        </p:nvSpPr>
        <p:spPr bwMode="auto">
          <a:xfrm>
            <a:off x="3413125" y="36179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9751" name="Text Box 7"/>
          <p:cNvSpPr txBox="1">
            <a:spLocks noChangeArrowheads="1"/>
          </p:cNvSpPr>
          <p:nvPr/>
        </p:nvSpPr>
        <p:spPr bwMode="auto">
          <a:xfrm>
            <a:off x="3340100" y="3708400"/>
            <a:ext cx="190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Plano de Deus</a:t>
            </a:r>
          </a:p>
        </p:txBody>
      </p:sp>
      <p:sp>
        <p:nvSpPr>
          <p:cNvPr id="159752" name="Text Box 8"/>
          <p:cNvSpPr txBox="1">
            <a:spLocks noChangeArrowheads="1"/>
          </p:cNvSpPr>
          <p:nvPr/>
        </p:nvSpPr>
        <p:spPr bwMode="auto">
          <a:xfrm>
            <a:off x="4406900" y="4611688"/>
            <a:ext cx="1219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côvados</a:t>
            </a:r>
          </a:p>
        </p:txBody>
      </p:sp>
      <p:sp>
        <p:nvSpPr>
          <p:cNvPr id="159753" name="Text Box 9"/>
          <p:cNvSpPr txBox="1">
            <a:spLocks noChangeArrowheads="1"/>
          </p:cNvSpPr>
          <p:nvPr/>
        </p:nvSpPr>
        <p:spPr bwMode="auto">
          <a:xfrm>
            <a:off x="5651500" y="54737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côvados</a:t>
            </a:r>
          </a:p>
        </p:txBody>
      </p:sp>
      <p:sp>
        <p:nvSpPr>
          <p:cNvPr id="159754" name="Text Box 10"/>
          <p:cNvSpPr txBox="1">
            <a:spLocks noChangeArrowheads="1"/>
          </p:cNvSpPr>
          <p:nvPr/>
        </p:nvSpPr>
        <p:spPr bwMode="auto">
          <a:xfrm>
            <a:off x="6172200" y="46101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côvados</a:t>
            </a:r>
          </a:p>
        </p:txBody>
      </p:sp>
      <p:sp>
        <p:nvSpPr>
          <p:cNvPr id="159755" name="Text Box 11"/>
          <p:cNvSpPr txBox="1">
            <a:spLocks noChangeArrowheads="1"/>
          </p:cNvSpPr>
          <p:nvPr/>
        </p:nvSpPr>
        <p:spPr bwMode="auto">
          <a:xfrm>
            <a:off x="5410200" y="638175"/>
            <a:ext cx="3429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Noé teria sido chocado </a:t>
            </a:r>
            <a:r>
              <a:rPr lang="pt-BR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pelas ideias </a:t>
            </a: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dos homens sobre a arca.</a:t>
            </a:r>
          </a:p>
        </p:txBody>
      </p:sp>
      <p:sp>
        <p:nvSpPr>
          <p:cNvPr id="159756" name="Text Box 12"/>
          <p:cNvSpPr txBox="1">
            <a:spLocks noChangeArrowheads="1"/>
          </p:cNvSpPr>
          <p:nvPr/>
        </p:nvSpPr>
        <p:spPr bwMode="auto">
          <a:xfrm>
            <a:off x="3314814" y="5858688"/>
            <a:ext cx="178675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135 </a:t>
            </a:r>
            <a:r>
              <a:rPr lang="pt-BR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comprimento</a:t>
            </a:r>
            <a:r>
              <a:rPr lang="pt-BR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22,5 </a:t>
            </a:r>
            <a:r>
              <a:rPr lang="pt-BR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largura           e </a:t>
            </a:r>
            <a:r>
              <a:rPr lang="pt-BR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13,5 </a:t>
            </a:r>
            <a:r>
              <a:rPr lang="pt-BR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altura</a:t>
            </a:r>
            <a:endParaRPr lang="pt-BR" sz="1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59757" name="Text Box 13"/>
          <p:cNvSpPr txBox="1">
            <a:spLocks noChangeArrowheads="1"/>
          </p:cNvSpPr>
          <p:nvPr/>
        </p:nvSpPr>
        <p:spPr bwMode="auto">
          <a:xfrm>
            <a:off x="190500" y="3540125"/>
            <a:ext cx="2819400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Noé tinha plena confiança no plano de Deus, sabendo que seria perfeito para caber tudo e ser seguro no alto mar.</a:t>
            </a:r>
          </a:p>
        </p:txBody>
      </p:sp>
      <p:sp>
        <p:nvSpPr>
          <p:cNvPr id="159758" name="Rectangle 14"/>
          <p:cNvSpPr>
            <a:spLocks noChangeArrowheads="1"/>
          </p:cNvSpPr>
          <p:nvPr/>
        </p:nvSpPr>
        <p:spPr bwMode="auto">
          <a:xfrm>
            <a:off x="0" y="3227784"/>
            <a:ext cx="9144000" cy="3657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>
              <a:solidFill>
                <a:srgbClr val="000000"/>
              </a:solidFill>
            </a:endParaRPr>
          </a:p>
        </p:txBody>
      </p:sp>
      <p:sp>
        <p:nvSpPr>
          <p:cNvPr id="159759" name="Text Box 15"/>
          <p:cNvSpPr txBox="1">
            <a:spLocks noChangeArrowheads="1"/>
          </p:cNvSpPr>
          <p:nvPr/>
        </p:nvSpPr>
        <p:spPr bwMode="auto">
          <a:xfrm>
            <a:off x="685800" y="4267200"/>
            <a:ext cx="76200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NÃO CONFIA NAS IDÉIAS E PLANOS DO HOMEM!!!!!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58" grpId="0" animBg="1"/>
      <p:bldP spid="15975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Noahs ark floa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61800" name="Rectangle 8"/>
          <p:cNvSpPr>
            <a:spLocks noChangeArrowheads="1"/>
          </p:cNvSpPr>
          <p:nvPr/>
        </p:nvSpPr>
        <p:spPr bwMode="auto">
          <a:xfrm>
            <a:off x="457200" y="317500"/>
            <a:ext cx="22860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>
              <a:solidFill>
                <a:srgbClr val="000000"/>
              </a:solidFill>
            </a:endParaRPr>
          </a:p>
        </p:txBody>
      </p:sp>
      <p:sp>
        <p:nvSpPr>
          <p:cNvPr id="161801" name="Rectangle 9"/>
          <p:cNvSpPr>
            <a:spLocks noChangeArrowheads="1"/>
          </p:cNvSpPr>
          <p:nvPr/>
        </p:nvSpPr>
        <p:spPr bwMode="auto">
          <a:xfrm>
            <a:off x="762000" y="228600"/>
            <a:ext cx="22860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>
              <a:solidFill>
                <a:srgbClr val="000000"/>
              </a:solidFill>
            </a:endParaRPr>
          </a:p>
        </p:txBody>
      </p:sp>
      <p:sp>
        <p:nvSpPr>
          <p:cNvPr id="161802" name="Rectangle 10"/>
          <p:cNvSpPr>
            <a:spLocks noChangeArrowheads="1"/>
          </p:cNvSpPr>
          <p:nvPr/>
        </p:nvSpPr>
        <p:spPr bwMode="auto">
          <a:xfrm>
            <a:off x="482600" y="1663700"/>
            <a:ext cx="22860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>
              <a:solidFill>
                <a:srgbClr val="000000"/>
              </a:solidFill>
            </a:endParaRPr>
          </a:p>
        </p:txBody>
      </p:sp>
      <p:sp>
        <p:nvSpPr>
          <p:cNvPr id="161803" name="Rectangle 11"/>
          <p:cNvSpPr>
            <a:spLocks noChangeArrowheads="1"/>
          </p:cNvSpPr>
          <p:nvPr/>
        </p:nvSpPr>
        <p:spPr bwMode="auto">
          <a:xfrm>
            <a:off x="609600" y="1727200"/>
            <a:ext cx="2514600" cy="1092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>
              <a:solidFill>
                <a:srgbClr val="000000"/>
              </a:solidFill>
            </a:endParaRPr>
          </a:p>
        </p:txBody>
      </p:sp>
      <p:sp>
        <p:nvSpPr>
          <p:cNvPr id="161804" name="Rectangle 12"/>
          <p:cNvSpPr>
            <a:spLocks noChangeArrowheads="1"/>
          </p:cNvSpPr>
          <p:nvPr/>
        </p:nvSpPr>
        <p:spPr bwMode="auto">
          <a:xfrm>
            <a:off x="6248400" y="4927600"/>
            <a:ext cx="2438400" cy="1905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>
              <a:solidFill>
                <a:srgbClr val="000000"/>
              </a:solidFill>
            </a:endParaRPr>
          </a:p>
        </p:txBody>
      </p:sp>
      <p:sp>
        <p:nvSpPr>
          <p:cNvPr id="161805" name="Rectangle 13"/>
          <p:cNvSpPr>
            <a:spLocks noChangeArrowheads="1"/>
          </p:cNvSpPr>
          <p:nvPr/>
        </p:nvSpPr>
        <p:spPr bwMode="auto">
          <a:xfrm>
            <a:off x="5715000" y="5003800"/>
            <a:ext cx="609600" cy="1676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>
              <a:solidFill>
                <a:srgbClr val="000000"/>
              </a:solidFill>
            </a:endParaRPr>
          </a:p>
        </p:txBody>
      </p:sp>
      <p:sp>
        <p:nvSpPr>
          <p:cNvPr id="161806" name="Rectangle 14"/>
          <p:cNvSpPr>
            <a:spLocks noChangeArrowheads="1"/>
          </p:cNvSpPr>
          <p:nvPr/>
        </p:nvSpPr>
        <p:spPr bwMode="auto">
          <a:xfrm>
            <a:off x="6324600" y="3606800"/>
            <a:ext cx="22860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>
              <a:solidFill>
                <a:srgbClr val="000000"/>
              </a:solidFill>
            </a:endParaRPr>
          </a:p>
        </p:txBody>
      </p:sp>
      <p:sp>
        <p:nvSpPr>
          <p:cNvPr id="161807" name="Rectangle 15"/>
          <p:cNvSpPr>
            <a:spLocks noChangeArrowheads="1"/>
          </p:cNvSpPr>
          <p:nvPr/>
        </p:nvSpPr>
        <p:spPr bwMode="auto">
          <a:xfrm>
            <a:off x="5715000" y="3505200"/>
            <a:ext cx="22860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>
              <a:solidFill>
                <a:srgbClr val="000000"/>
              </a:solidFill>
            </a:endParaRPr>
          </a:p>
        </p:txBody>
      </p:sp>
      <p:sp>
        <p:nvSpPr>
          <p:cNvPr id="161808" name="Rectangle 16"/>
          <p:cNvSpPr>
            <a:spLocks noChangeArrowheads="1"/>
          </p:cNvSpPr>
          <p:nvPr/>
        </p:nvSpPr>
        <p:spPr bwMode="auto">
          <a:xfrm>
            <a:off x="5791200" y="4953000"/>
            <a:ext cx="2286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>
              <a:solidFill>
                <a:srgbClr val="000000"/>
              </a:solidFill>
            </a:endParaRPr>
          </a:p>
        </p:txBody>
      </p:sp>
      <p:sp>
        <p:nvSpPr>
          <p:cNvPr id="161795" name="Text Box 3"/>
          <p:cNvSpPr txBox="1">
            <a:spLocks noChangeArrowheads="1"/>
          </p:cNvSpPr>
          <p:nvPr/>
        </p:nvSpPr>
        <p:spPr bwMode="auto">
          <a:xfrm>
            <a:off x="304800" y="593725"/>
            <a:ext cx="2819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Navios desenhados assim</a:t>
            </a:r>
          </a:p>
        </p:txBody>
      </p:sp>
      <p:sp>
        <p:nvSpPr>
          <p:cNvPr id="161798" name="Text Box 6"/>
          <p:cNvSpPr txBox="1">
            <a:spLocks noChangeArrowheads="1"/>
          </p:cNvSpPr>
          <p:nvPr/>
        </p:nvSpPr>
        <p:spPr bwMode="auto">
          <a:xfrm>
            <a:off x="6248400" y="3886200"/>
            <a:ext cx="2133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Deus desenhou a arca</a:t>
            </a:r>
          </a:p>
        </p:txBody>
      </p:sp>
      <p:sp>
        <p:nvSpPr>
          <p:cNvPr id="161799" name="Text Box 7"/>
          <p:cNvSpPr txBox="1">
            <a:spLocks noChangeArrowheads="1"/>
          </p:cNvSpPr>
          <p:nvPr/>
        </p:nvSpPr>
        <p:spPr bwMode="auto">
          <a:xfrm>
            <a:off x="5791200" y="4937125"/>
            <a:ext cx="30480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para flutuar em pé e ser muito estável </a:t>
            </a:r>
            <a:r>
              <a:rPr lang="pt-BR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nas violentas </a:t>
            </a: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tempestades e gigantes ondas de um dilúvio mundial.</a:t>
            </a:r>
          </a:p>
        </p:txBody>
      </p:sp>
      <p:sp>
        <p:nvSpPr>
          <p:cNvPr id="161797" name="Text Box 5"/>
          <p:cNvSpPr txBox="1">
            <a:spLocks noChangeArrowheads="1"/>
          </p:cNvSpPr>
          <p:nvPr/>
        </p:nvSpPr>
        <p:spPr bwMode="auto">
          <a:xfrm>
            <a:off x="381000" y="1676400"/>
            <a:ext cx="2743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virariam </a:t>
            </a: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muito </a:t>
            </a:r>
            <a:r>
              <a:rPr lang="pt-BR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fáceis </a:t>
            </a: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nas águas </a:t>
            </a:r>
            <a:r>
              <a:rPr lang="pt-BR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violentas</a:t>
            </a: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Imagem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</p:spPr>
      </p:pic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3581400"/>
            <a:ext cx="9144000" cy="3276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>
              <a:solidFill>
                <a:srgbClr val="000000"/>
              </a:solidFill>
            </a:endParaRPr>
          </a:p>
        </p:txBody>
      </p:sp>
      <p:sp>
        <p:nvSpPr>
          <p:cNvPr id="154628" name="Text Box 4"/>
          <p:cNvSpPr txBox="1">
            <a:spLocks noChangeArrowheads="1"/>
          </p:cNvSpPr>
          <p:nvPr/>
        </p:nvSpPr>
        <p:spPr bwMode="auto">
          <a:xfrm>
            <a:off x="251520" y="4025900"/>
            <a:ext cx="864096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Noé usou a mesma proporção de medidas que foi reconhecida </a:t>
            </a:r>
            <a:r>
              <a:rPr lang="pt-BR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ser </a:t>
            </a:r>
            <a:r>
              <a:rPr lang="pt-BR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</a:t>
            </a:r>
            <a:r>
              <a:rPr lang="pt-BR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mais </a:t>
            </a:r>
            <a:r>
              <a:rPr lang="pt-BR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seguro </a:t>
            </a:r>
            <a:r>
              <a:rPr lang="pt-BR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 </a:t>
            </a:r>
            <a:r>
              <a:rPr lang="pt-BR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estável para os navios modernos.  </a:t>
            </a:r>
            <a:r>
              <a:rPr lang="pt-BR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Deus sabia muitos anos antes e deu instruções perfeitas para Noé.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522Trai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250" y="-466725"/>
            <a:ext cx="10096500" cy="7791450"/>
          </a:xfrm>
          <a:prstGeom prst="rect">
            <a:avLst/>
          </a:prstGeom>
          <a:noFill/>
        </p:spPr>
      </p:pic>
      <p:sp>
        <p:nvSpPr>
          <p:cNvPr id="157699" name="Text Box 3"/>
          <p:cNvSpPr txBox="1">
            <a:spLocks noChangeArrowheads="1"/>
          </p:cNvSpPr>
          <p:nvPr/>
        </p:nvSpPr>
        <p:spPr bwMode="auto">
          <a:xfrm>
            <a:off x="4572000" y="381000"/>
            <a:ext cx="3657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Porque as arcas parecem tão pequenas e tão </a:t>
            </a:r>
            <a:r>
              <a:rPr lang="pt-BR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apertadas</a:t>
            </a: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?</a:t>
            </a:r>
          </a:p>
        </p:txBody>
      </p:sp>
      <p:sp>
        <p:nvSpPr>
          <p:cNvPr id="157700" name="Text Box 4"/>
          <p:cNvSpPr txBox="1">
            <a:spLocks noChangeArrowheads="1"/>
          </p:cNvSpPr>
          <p:nvPr/>
        </p:nvSpPr>
        <p:spPr bwMode="auto">
          <a:xfrm>
            <a:off x="4572000" y="2362200"/>
            <a:ext cx="3962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 arca real tinha a mesma capacidade do que 522 vagões de trem.</a:t>
            </a:r>
          </a:p>
        </p:txBody>
      </p:sp>
      <p:sp>
        <p:nvSpPr>
          <p:cNvPr id="157701" name="Rectangle 5"/>
          <p:cNvSpPr>
            <a:spLocks noChangeArrowheads="1"/>
          </p:cNvSpPr>
          <p:nvPr/>
        </p:nvSpPr>
        <p:spPr bwMode="auto">
          <a:xfrm>
            <a:off x="-88900" y="3581400"/>
            <a:ext cx="9372600" cy="3276600"/>
          </a:xfrm>
          <a:prstGeom prst="rect">
            <a:avLst/>
          </a:prstGeom>
          <a:solidFill>
            <a:schemeClr val="bg2">
              <a:alpha val="7400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>
              <a:solidFill>
                <a:srgbClr val="000000"/>
              </a:solidFill>
            </a:endParaRPr>
          </a:p>
        </p:txBody>
      </p:sp>
      <p:sp>
        <p:nvSpPr>
          <p:cNvPr id="157702" name="Text Box 6"/>
          <p:cNvSpPr txBox="1">
            <a:spLocks noChangeArrowheads="1"/>
          </p:cNvSpPr>
          <p:nvPr/>
        </p:nvSpPr>
        <p:spPr bwMode="auto">
          <a:xfrm>
            <a:off x="12700" y="3848100"/>
            <a:ext cx="9144000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Os 522 vagões de trem tem a capacidade </a:t>
            </a:r>
            <a:r>
              <a:rPr lang="pt-BR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 125.000 </a:t>
            </a:r>
            <a:r>
              <a:rPr lang="pt-BR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 animais do tamanho de ovelhas (o tamanho </a:t>
            </a:r>
            <a:r>
              <a:rPr lang="pt-BR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médio </a:t>
            </a:r>
            <a:r>
              <a:rPr lang="pt-BR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dos animais).  De acordo com </a:t>
            </a:r>
            <a:r>
              <a:rPr lang="pt-BR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estimativas</a:t>
            </a:r>
            <a:r>
              <a:rPr lang="pt-BR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Noé não necessitaria mais espaço do que para 50.000 animais.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pt-BR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01" grpId="0" animBg="1"/>
      <p:bldP spid="15770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Cains wif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97500" cy="6858000"/>
          </a:xfrm>
          <a:prstGeom prst="rect">
            <a:avLst/>
          </a:prstGeom>
          <a:noFill/>
        </p:spPr>
      </p:pic>
      <p:sp>
        <p:nvSpPr>
          <p:cNvPr id="160771" name="Text Box 3"/>
          <p:cNvSpPr txBox="1">
            <a:spLocks noChangeArrowheads="1"/>
          </p:cNvSpPr>
          <p:nvPr/>
        </p:nvSpPr>
        <p:spPr bwMode="auto">
          <a:xfrm>
            <a:off x="5486400" y="368300"/>
            <a:ext cx="36576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 gente não sabe os detalhas da construção da arca, mas sabemos que era gigante.</a:t>
            </a:r>
          </a:p>
        </p:txBody>
      </p:sp>
      <p:sp>
        <p:nvSpPr>
          <p:cNvPr id="160772" name="Text Box 4"/>
          <p:cNvSpPr txBox="1">
            <a:spLocks noChangeArrowheads="1"/>
          </p:cNvSpPr>
          <p:nvPr/>
        </p:nvSpPr>
        <p:spPr bwMode="auto">
          <a:xfrm>
            <a:off x="5491163" y="2197100"/>
            <a:ext cx="3652837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Se </a:t>
            </a: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 dilúvio fosse somente local, porque construir um navio tão grande que </a:t>
            </a:r>
            <a:r>
              <a:rPr lang="pt-BR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levou </a:t>
            </a: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acerca de 120 anos para fazer.</a:t>
            </a:r>
          </a:p>
        </p:txBody>
      </p:sp>
      <p:sp>
        <p:nvSpPr>
          <p:cNvPr id="160773" name="Text Box 5"/>
          <p:cNvSpPr txBox="1">
            <a:spLocks noChangeArrowheads="1"/>
          </p:cNvSpPr>
          <p:nvPr/>
        </p:nvSpPr>
        <p:spPr bwMode="auto">
          <a:xfrm>
            <a:off x="5486400" y="4711700"/>
            <a:ext cx="36576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Não seria mais fácil </a:t>
            </a:r>
            <a:r>
              <a:rPr lang="pt-BR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pedir para Noé viajar </a:t>
            </a: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para um outro </a:t>
            </a:r>
            <a:r>
              <a:rPr lang="pt-BR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lugar no </a:t>
            </a: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mundo para escapar do dilúvio?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0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0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2" grpId="0"/>
      <p:bldP spid="16077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990600"/>
          </a:xfrm>
        </p:spPr>
        <p:txBody>
          <a:bodyPr/>
          <a:lstStyle/>
          <a:p>
            <a:r>
              <a:rPr lang="pt-BR" sz="2800" b="1">
                <a:effectLst>
                  <a:outerShdw blurRad="38100" dist="38100" dir="2700000" algn="tl">
                    <a:srgbClr val="FFFFFF"/>
                  </a:outerShdw>
                </a:effectLst>
              </a:rPr>
              <a:t>10 RAZÕES PARA ACREDITAR QUE O DILÚVIO ERA UNIVERSAL</a:t>
            </a:r>
          </a:p>
        </p:txBody>
      </p:sp>
      <p:sp>
        <p:nvSpPr>
          <p:cNvPr id="149508" name="Rectangle 4"/>
          <p:cNvSpPr>
            <a:spLocks noChangeArrowheads="1"/>
          </p:cNvSpPr>
          <p:nvPr/>
        </p:nvSpPr>
        <p:spPr bwMode="auto">
          <a:xfrm>
            <a:off x="304800" y="1346200"/>
            <a:ext cx="8839200" cy="543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 Duração do Dilúvio...................................................um ano e 18 dias.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 Profundidade do Dilúvio........6,7 mêtros acima do monte mais alto.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 Tamanho da Arca.........135 mêtros comprido, 22,5 largo e 13,5 alto. 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49510" name="Rectangle 6"/>
          <p:cNvSpPr>
            <a:spLocks noChangeArrowheads="1"/>
          </p:cNvSpPr>
          <p:nvPr/>
        </p:nvSpPr>
        <p:spPr bwMode="auto">
          <a:xfrm>
            <a:off x="304800" y="1346200"/>
            <a:ext cx="8839200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 Duração do Dilúvio...................................................um ano e 18 dias.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 Profundidade do Dilúvio........6,7 mêtros acima do monte mais alto.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 Tamanho da Arca.........135 mêtros comprido, 22,5 largo e 13,5 alto. 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 Propósito do Dilúvio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pt-BR" sz="5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O DILÚVIO DE NOÉ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685800" y="1219200"/>
            <a:ext cx="7620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Duas Possibilidades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28600" y="2070100"/>
            <a:ext cx="86868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1 - Era um dilúvio local e tinha poucas </a:t>
            </a:r>
            <a:r>
              <a:rPr lang="pt-BR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consequências</a:t>
            </a:r>
            <a:r>
              <a:rPr lang="pt-BR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  Existe pouca evidência da sua existência hoje.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228600" y="4203700"/>
            <a:ext cx="86106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2 - Era um dilúvio mundial e tem muito impacto no mundo que conhecemos hoje.  Existe muita evidência da sua existência hoje.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Sscroll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9900" y="304800"/>
            <a:ext cx="8153400" cy="6248400"/>
          </a:xfrm>
          <a:prstGeom prst="rect">
            <a:avLst/>
          </a:prstGeom>
          <a:noFill/>
        </p:spPr>
      </p:pic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1104900" y="1536700"/>
            <a:ext cx="6858000" cy="393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“</a:t>
            </a:r>
            <a:r>
              <a:rPr lang="pt-BR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 disse o SENHOR: </a:t>
            </a:r>
            <a:r>
              <a:rPr lang="pt-BR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Destruirei</a:t>
            </a:r>
            <a:r>
              <a:rPr lang="pt-BR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o homem que criei de </a:t>
            </a:r>
            <a:r>
              <a:rPr lang="pt-BR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sobre a face da terra, desde o homem até ao animal, até ao réptil, e até à ave</a:t>
            </a:r>
            <a:r>
              <a:rPr lang="pt-BR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dos céus; porque me arrependo de os haver feito</a:t>
            </a: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.”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8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Gên.  6:7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8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305800" cy="1143000"/>
          </a:xfrm>
          <a:noFill/>
          <a:ln/>
        </p:spPr>
        <p:txBody>
          <a:bodyPr/>
          <a:lstStyle/>
          <a:p>
            <a:r>
              <a:rPr lang="pt-BR" sz="4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O PROPÓSITO DO DILÚVIO</a:t>
            </a:r>
          </a:p>
        </p:txBody>
      </p:sp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1676400" y="5729288"/>
            <a:ext cx="5486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- Destruir Toda A Vida -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Sscroll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9900" y="304800"/>
            <a:ext cx="8153400" cy="6248400"/>
          </a:xfrm>
          <a:prstGeom prst="rect">
            <a:avLst/>
          </a:prstGeom>
          <a:noFill/>
        </p:spPr>
      </p:pic>
      <p:sp>
        <p:nvSpPr>
          <p:cNvPr id="166916" name="Text Box 4"/>
          <p:cNvSpPr txBox="1">
            <a:spLocks noChangeArrowheads="1"/>
          </p:cNvSpPr>
          <p:nvPr/>
        </p:nvSpPr>
        <p:spPr bwMode="auto">
          <a:xfrm>
            <a:off x="1079500" y="1704975"/>
            <a:ext cx="685800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“</a:t>
            </a:r>
            <a:r>
              <a:rPr lang="en-US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 </a:t>
            </a:r>
            <a:r>
              <a:rPr lang="en-US" sz="2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viu</a:t>
            </a:r>
            <a:r>
              <a:rPr lang="en-US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Deus a terra, e </a:t>
            </a:r>
            <a:r>
              <a:rPr lang="en-US" sz="2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eis</a:t>
            </a:r>
            <a:r>
              <a:rPr lang="en-US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que</a:t>
            </a:r>
            <a:r>
              <a:rPr lang="en-US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estava</a:t>
            </a:r>
            <a:r>
              <a:rPr lang="en-US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corrompida</a:t>
            </a:r>
            <a:r>
              <a:rPr lang="en-US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; </a:t>
            </a:r>
            <a:r>
              <a:rPr lang="en-US" sz="2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porque</a:t>
            </a:r>
            <a:r>
              <a:rPr lang="en-US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toda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 carne</a:t>
            </a:r>
            <a:r>
              <a:rPr lang="en-US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havia</a:t>
            </a:r>
            <a:r>
              <a:rPr lang="en-US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corrompido</a:t>
            </a:r>
            <a:r>
              <a:rPr lang="en-US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o </a:t>
            </a:r>
            <a:r>
              <a:rPr lang="en-US" sz="2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seu</a:t>
            </a:r>
            <a:r>
              <a:rPr lang="en-US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caminho</a:t>
            </a:r>
            <a:r>
              <a:rPr lang="en-US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sobre</a:t>
            </a:r>
            <a:r>
              <a:rPr lang="en-US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a terra.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Então</a:t>
            </a:r>
            <a:r>
              <a:rPr lang="en-US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disse</a:t>
            </a:r>
            <a:r>
              <a:rPr lang="en-US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Deus a </a:t>
            </a:r>
            <a:r>
              <a:rPr lang="en-US" sz="2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Noé</a:t>
            </a:r>
            <a:r>
              <a:rPr lang="en-US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: 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 </a:t>
            </a:r>
            <a:r>
              <a:rPr lang="en-US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fim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de </a:t>
            </a:r>
            <a:r>
              <a:rPr lang="en-US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toda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 carne é </a:t>
            </a:r>
            <a:r>
              <a:rPr lang="en-US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vindo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perante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 </a:t>
            </a:r>
            <a:r>
              <a:rPr lang="en-US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minha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face</a:t>
            </a:r>
            <a:r>
              <a:rPr lang="en-US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; </a:t>
            </a:r>
            <a:r>
              <a:rPr lang="en-US" sz="2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porque</a:t>
            </a:r>
            <a:r>
              <a:rPr lang="en-US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a terra </a:t>
            </a:r>
            <a:r>
              <a:rPr lang="en-US" sz="2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está</a:t>
            </a:r>
            <a:r>
              <a:rPr lang="en-US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cheia</a:t>
            </a:r>
            <a:r>
              <a:rPr lang="en-US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de </a:t>
            </a:r>
            <a:r>
              <a:rPr lang="en-US" sz="2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violência</a:t>
            </a:r>
            <a:r>
              <a:rPr lang="en-US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; e </a:t>
            </a:r>
            <a:r>
              <a:rPr lang="en-US" sz="2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eis</a:t>
            </a:r>
            <a:r>
              <a:rPr lang="en-US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que</a:t>
            </a:r>
            <a:r>
              <a:rPr lang="en-US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os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desfarei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com a terra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.”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Gên.  6:12-13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66919" name="Rectangle 7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305800" cy="1143000"/>
          </a:xfrm>
          <a:noFill/>
          <a:ln/>
        </p:spPr>
        <p:txBody>
          <a:bodyPr/>
          <a:lstStyle/>
          <a:p>
            <a:r>
              <a:rPr lang="pt-BR" sz="4000" b="1">
                <a:effectLst>
                  <a:outerShdw blurRad="38100" dist="38100" dir="2700000" algn="tl">
                    <a:srgbClr val="FFFFFF"/>
                  </a:outerShdw>
                </a:effectLst>
              </a:rPr>
              <a:t>O PROPÓSITO DO DILÚVIO</a:t>
            </a:r>
          </a:p>
        </p:txBody>
      </p:sp>
      <p:sp>
        <p:nvSpPr>
          <p:cNvPr id="166920" name="Text Box 8"/>
          <p:cNvSpPr txBox="1">
            <a:spLocks noChangeArrowheads="1"/>
          </p:cNvSpPr>
          <p:nvPr/>
        </p:nvSpPr>
        <p:spPr bwMode="auto">
          <a:xfrm>
            <a:off x="1676400" y="5729288"/>
            <a:ext cx="5486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2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- Destruir Toda A Vida -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Sscroll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9900" y="304800"/>
            <a:ext cx="8153400" cy="6248400"/>
          </a:xfrm>
          <a:prstGeom prst="rect">
            <a:avLst/>
          </a:prstGeom>
          <a:noFill/>
        </p:spPr>
      </p:pic>
      <p:sp>
        <p:nvSpPr>
          <p:cNvPr id="167940" name="Text Box 4"/>
          <p:cNvSpPr txBox="1">
            <a:spLocks noChangeArrowheads="1"/>
          </p:cNvSpPr>
          <p:nvPr/>
        </p:nvSpPr>
        <p:spPr bwMode="auto">
          <a:xfrm>
            <a:off x="1092200" y="1536700"/>
            <a:ext cx="6858000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“</a:t>
            </a:r>
            <a:r>
              <a:rPr lang="en-US" sz="32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Porque</a:t>
            </a:r>
            <a:r>
              <a:rPr lang="en-US" sz="3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eis</a:t>
            </a:r>
            <a:r>
              <a:rPr lang="en-US" sz="3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que</a:t>
            </a:r>
            <a:r>
              <a:rPr lang="en-US" sz="3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eu</a:t>
            </a:r>
            <a:r>
              <a:rPr lang="en-US" sz="3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trago</a:t>
            </a:r>
            <a:r>
              <a:rPr lang="en-US" sz="3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um </a:t>
            </a:r>
            <a:r>
              <a:rPr lang="en-US" sz="32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dilúvio</a:t>
            </a:r>
            <a:r>
              <a:rPr lang="en-US" sz="3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de </a:t>
            </a:r>
            <a:r>
              <a:rPr lang="en-US" sz="32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águas</a:t>
            </a:r>
            <a:r>
              <a:rPr lang="en-US" sz="3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sobre</a:t>
            </a:r>
            <a:r>
              <a:rPr lang="en-US" sz="3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a terra, </a:t>
            </a:r>
            <a:r>
              <a:rPr lang="en-US" sz="32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para</a:t>
            </a:r>
            <a:r>
              <a:rPr lang="en-US" sz="3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desfazer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toda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 carne</a:t>
            </a:r>
            <a:r>
              <a:rPr lang="en-US" sz="3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em</a:t>
            </a:r>
            <a:r>
              <a:rPr lang="en-US" sz="3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que</a:t>
            </a:r>
            <a:r>
              <a:rPr lang="en-US" sz="3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há</a:t>
            </a:r>
            <a:r>
              <a:rPr lang="en-US" sz="3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espírito</a:t>
            </a:r>
            <a:r>
              <a:rPr lang="en-US" sz="3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de </a:t>
            </a:r>
            <a:r>
              <a:rPr lang="en-US" sz="32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vida</a:t>
            </a:r>
            <a:r>
              <a:rPr lang="en-US" sz="3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debaixo</a:t>
            </a:r>
            <a:r>
              <a:rPr lang="en-US" sz="3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dos </a:t>
            </a:r>
            <a:r>
              <a:rPr lang="en-US" sz="32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céus</a:t>
            </a:r>
            <a:r>
              <a:rPr lang="en-US" sz="3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;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tudo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que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há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terra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expirará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.”</a:t>
            </a:r>
            <a:endParaRPr lang="pt-BR" sz="32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32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Gên.  6:17</a:t>
            </a:r>
          </a:p>
        </p:txBody>
      </p:sp>
      <p:sp>
        <p:nvSpPr>
          <p:cNvPr id="167943" name="Rectangle 7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305800" cy="1143000"/>
          </a:xfrm>
          <a:noFill/>
          <a:ln/>
        </p:spPr>
        <p:txBody>
          <a:bodyPr/>
          <a:lstStyle/>
          <a:p>
            <a:r>
              <a:rPr lang="pt-BR" sz="4000" b="1">
                <a:effectLst>
                  <a:outerShdw blurRad="38100" dist="38100" dir="2700000" algn="tl">
                    <a:srgbClr val="FFFFFF"/>
                  </a:outerShdw>
                </a:effectLst>
              </a:rPr>
              <a:t>O PROPÓSITO DO DILÚVIO</a:t>
            </a:r>
          </a:p>
        </p:txBody>
      </p:sp>
      <p:sp>
        <p:nvSpPr>
          <p:cNvPr id="167944" name="Text Box 8"/>
          <p:cNvSpPr txBox="1">
            <a:spLocks noChangeArrowheads="1"/>
          </p:cNvSpPr>
          <p:nvPr/>
        </p:nvSpPr>
        <p:spPr bwMode="auto">
          <a:xfrm>
            <a:off x="1676400" y="5729288"/>
            <a:ext cx="5486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2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- Destruir Toda A Vida -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Sscroll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9900" y="304800"/>
            <a:ext cx="8153400" cy="6248400"/>
          </a:xfrm>
          <a:prstGeom prst="rect">
            <a:avLst/>
          </a:prstGeom>
          <a:noFill/>
        </p:spPr>
      </p:pic>
      <p:sp>
        <p:nvSpPr>
          <p:cNvPr id="46083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305800" cy="1143000"/>
          </a:xfrm>
        </p:spPr>
        <p:txBody>
          <a:bodyPr/>
          <a:lstStyle/>
          <a:p>
            <a:r>
              <a:rPr lang="pt-BR" sz="4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E ASSIM FOI!</a:t>
            </a: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079500" y="1524000"/>
            <a:ext cx="6858000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Gên.  7:19, “...</a:t>
            </a:r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todos</a:t>
            </a: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os altos montes que havia </a:t>
            </a:r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debaixo de todo o </a:t>
            </a:r>
            <a:r>
              <a:rPr lang="pt-B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céu</a:t>
            </a:r>
            <a:r>
              <a:rPr lang="pt-BR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foram cobertos.”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Gên.  7:21, “E expirou </a:t>
            </a:r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toda</a:t>
            </a: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a carne que se movia sobre a terra... e </a:t>
            </a:r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todo</a:t>
            </a: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o homem.”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Gên.  7:22, “</a:t>
            </a:r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Tudo</a:t>
            </a: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o que tinha fôlego de espírito... morreu.”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Gên.  7:23, “Assim foi </a:t>
            </a:r>
            <a:r>
              <a:rPr lang="pt-BR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destruído </a:t>
            </a:r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todo</a:t>
            </a: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o ser vivente... ficou somente Noé, e os que com ele estavam na arca.”</a:t>
            </a:r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838200" y="5562600"/>
            <a:ext cx="716280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Se o dilúvio era somente local, porque Deus não enviou Noé para um lugar seguro?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(Outros versículos: Gên.  6:19-21; 7:2-4, 8, 14-16, 8:1, 17-19; 9:8-17.)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1733" name="Picture 5" descr="Floo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1734" name="Text Box 6"/>
          <p:cNvSpPr txBox="1">
            <a:spLocks noChangeArrowheads="1"/>
          </p:cNvSpPr>
          <p:nvPr/>
        </p:nvSpPr>
        <p:spPr bwMode="auto">
          <a:xfrm>
            <a:off x="228600" y="304800"/>
            <a:ext cx="59436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Se </a:t>
            </a: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 </a:t>
            </a:r>
            <a:r>
              <a:rPr lang="pt-BR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propósito </a:t>
            </a: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era somente destruir uma região, porque tomar o tempo de </a:t>
            </a:r>
            <a:r>
              <a:rPr lang="pt-BR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construir </a:t>
            </a: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uma arca somente para andar de barco um pouco?  Ele tinha 120 anos para andar para um lugar seguro.  Certamente isso seria mais fácil e mais gostoso.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990600"/>
          </a:xfrm>
        </p:spPr>
        <p:txBody>
          <a:bodyPr/>
          <a:lstStyle/>
          <a:p>
            <a:r>
              <a:rPr lang="pt-BR" sz="2800" b="1">
                <a:effectLst>
                  <a:outerShdw blurRad="38100" dist="38100" dir="2700000" algn="tl">
                    <a:srgbClr val="FFFFFF"/>
                  </a:outerShdw>
                </a:effectLst>
              </a:rPr>
              <a:t>10 RAZÕES PARA ACREDITAR QUE O DILÚVIO ERA UNIVERSAL</a:t>
            </a:r>
          </a:p>
        </p:txBody>
      </p:sp>
      <p:sp>
        <p:nvSpPr>
          <p:cNvPr id="148484" name="Rectangle 4"/>
          <p:cNvSpPr>
            <a:spLocks noChangeArrowheads="1"/>
          </p:cNvSpPr>
          <p:nvPr/>
        </p:nvSpPr>
        <p:spPr bwMode="auto">
          <a:xfrm>
            <a:off x="152400" y="1193800"/>
            <a:ext cx="8839200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 Duração do Dilúvio...................................................um ano e 18 dias.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 Profundidade do Dilúvio........6,7 mêtros acima do monte mais alto.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 Tamanho da Arca.........135 mêtros comprido, 22,5 largo e 13,5 alto. 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 Propósito do Dilúvio..................destruir toda a vida em toda a terra.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48485" name="Rectangle 5"/>
          <p:cNvSpPr>
            <a:spLocks noChangeArrowheads="1"/>
          </p:cNvSpPr>
          <p:nvPr/>
        </p:nvSpPr>
        <p:spPr bwMode="auto">
          <a:xfrm>
            <a:off x="152400" y="1193800"/>
            <a:ext cx="8839200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 Duração do Dilúvio...................................................um ano e 18 dias.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 Profundidade do Dilúvio........6,7 mêtros acima do monte mais alto.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 Tamanho da Arca.........135 mêtros comprido, 22,5 largo e 13,5 alto. 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 Propósito do Dilúvio..................destruir toda a vida em toda a terra.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Necessidade para a Arca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Sscroll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304800"/>
            <a:ext cx="8153400" cy="6248400"/>
          </a:xfrm>
          <a:prstGeom prst="rect">
            <a:avLst/>
          </a:prstGeom>
          <a:noFill/>
        </p:spPr>
      </p:pic>
      <p:sp>
        <p:nvSpPr>
          <p:cNvPr id="168963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305800" cy="1143000"/>
          </a:xfrm>
        </p:spPr>
        <p:txBody>
          <a:bodyPr/>
          <a:lstStyle/>
          <a:p>
            <a:r>
              <a:rPr lang="pt-BR" sz="4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A NECESSIDADE DA ARCA</a:t>
            </a:r>
            <a:br>
              <a:rPr lang="pt-BR" sz="4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pt-BR" sz="4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pt-BR" sz="36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- Preservar A Vida -</a:t>
            </a:r>
          </a:p>
        </p:txBody>
      </p:sp>
      <p:sp>
        <p:nvSpPr>
          <p:cNvPr id="168964" name="Text Box 4"/>
          <p:cNvSpPr txBox="1">
            <a:spLocks noChangeArrowheads="1"/>
          </p:cNvSpPr>
          <p:nvPr/>
        </p:nvSpPr>
        <p:spPr bwMode="auto">
          <a:xfrm>
            <a:off x="914400" y="1600200"/>
            <a:ext cx="6858000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“</a:t>
            </a:r>
            <a:r>
              <a:rPr lang="en-US" sz="20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Mas</a:t>
            </a: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contigo</a:t>
            </a: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estabelecerei</a:t>
            </a: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a </a:t>
            </a:r>
            <a:r>
              <a:rPr lang="en-US" sz="20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minha</a:t>
            </a: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aliança</a:t>
            </a: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; e </a:t>
            </a:r>
            <a:r>
              <a:rPr lang="en-US" sz="20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entrarás</a:t>
            </a: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na</a:t>
            </a: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arca</a:t>
            </a: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en-US" sz="20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tu</a:t>
            </a: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e </a:t>
            </a:r>
            <a:r>
              <a:rPr lang="en-US" sz="20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os</a:t>
            </a: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teus</a:t>
            </a: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filhos</a:t>
            </a: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en-US" sz="20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tua</a:t>
            </a: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mulher</a:t>
            </a: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e as </a:t>
            </a:r>
            <a:r>
              <a:rPr lang="en-US" sz="20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mulheres</a:t>
            </a: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de </a:t>
            </a:r>
            <a:r>
              <a:rPr lang="en-US" sz="20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teus</a:t>
            </a: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filhos</a:t>
            </a: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contigo</a:t>
            </a: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 de </a:t>
            </a:r>
            <a:r>
              <a:rPr lang="en-US" sz="20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tudo</a:t>
            </a: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o </a:t>
            </a:r>
            <a:r>
              <a:rPr lang="en-US" sz="20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que</a:t>
            </a: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vive, de </a:t>
            </a:r>
            <a:r>
              <a:rPr lang="en-US" sz="20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toda</a:t>
            </a: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a carne, </a:t>
            </a:r>
            <a:r>
              <a:rPr lang="en-US" sz="20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dois</a:t>
            </a: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de </a:t>
            </a:r>
            <a:r>
              <a:rPr lang="en-US" sz="20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cada</a:t>
            </a: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espécie</a:t>
            </a: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en-US" sz="20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farás</a:t>
            </a: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entrar</a:t>
            </a: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na</a:t>
            </a: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arca</a:t>
            </a: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en-US" sz="2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para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os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conservar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vivos</a:t>
            </a: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contigo</a:t>
            </a: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; macho e </a:t>
            </a:r>
            <a:r>
              <a:rPr lang="en-US" sz="20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fêmea</a:t>
            </a: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serão</a:t>
            </a: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Das </a:t>
            </a:r>
            <a:r>
              <a:rPr lang="en-US" sz="20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aves</a:t>
            </a: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conforme</a:t>
            </a: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a </a:t>
            </a:r>
            <a:r>
              <a:rPr lang="en-US" sz="20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sua</a:t>
            </a: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espécie</a:t>
            </a: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e dos </a:t>
            </a:r>
            <a:r>
              <a:rPr lang="en-US" sz="20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animais</a:t>
            </a: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conforme</a:t>
            </a: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a </a:t>
            </a:r>
            <a:r>
              <a:rPr lang="en-US" sz="20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sua</a:t>
            </a: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espécie</a:t>
            </a: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de </a:t>
            </a:r>
            <a:r>
              <a:rPr lang="en-US" sz="20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todo</a:t>
            </a: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o </a:t>
            </a:r>
            <a:r>
              <a:rPr lang="en-US" sz="20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réptil</a:t>
            </a: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da</a:t>
            </a: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terra </a:t>
            </a:r>
            <a:r>
              <a:rPr lang="en-US" sz="20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conforme</a:t>
            </a: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a </a:t>
            </a:r>
            <a:r>
              <a:rPr lang="en-US" sz="20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sua</a:t>
            </a: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espécie</a:t>
            </a: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en-US" sz="20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dois</a:t>
            </a: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de </a:t>
            </a:r>
            <a:r>
              <a:rPr lang="en-US" sz="20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cada</a:t>
            </a: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espécie</a:t>
            </a: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virão</a:t>
            </a: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a </a:t>
            </a:r>
            <a:r>
              <a:rPr lang="en-US" sz="20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ti</a:t>
            </a: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en-US" sz="2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para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os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conservar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em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vida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.”</a:t>
            </a:r>
            <a:endParaRPr lang="pt-BR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Gên.  6:18-20</a:t>
            </a:r>
          </a:p>
        </p:txBody>
      </p:sp>
      <p:sp>
        <p:nvSpPr>
          <p:cNvPr id="168965" name="Text Box 5"/>
          <p:cNvSpPr txBox="1">
            <a:spLocks noChangeArrowheads="1"/>
          </p:cNvSpPr>
          <p:nvPr/>
        </p:nvSpPr>
        <p:spPr bwMode="auto">
          <a:xfrm>
            <a:off x="838200" y="5638800"/>
            <a:ext cx="7162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Somente um dilúvio mundial necessitaria um navio deste tamanho para preservar a vida!</a:t>
            </a:r>
            <a:endParaRPr lang="pt-BR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6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6" name="Picture 4" descr="DinoLeaveAr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64163" cy="6858000"/>
          </a:xfrm>
          <a:prstGeom prst="rect">
            <a:avLst/>
          </a:prstGeom>
          <a:noFill/>
        </p:spPr>
      </p:pic>
      <p:sp>
        <p:nvSpPr>
          <p:cNvPr id="202757" name="Text Box 5"/>
          <p:cNvSpPr txBox="1">
            <a:spLocks noChangeArrowheads="1"/>
          </p:cNvSpPr>
          <p:nvPr/>
        </p:nvSpPr>
        <p:spPr bwMode="auto">
          <a:xfrm>
            <a:off x="5638800" y="381000"/>
            <a:ext cx="3124200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Certamente um dilúvio local não necessitaria uma arca para preservar os animais, somente um dilúvio universal.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990600"/>
          </a:xfrm>
        </p:spPr>
        <p:txBody>
          <a:bodyPr/>
          <a:lstStyle/>
          <a:p>
            <a:r>
              <a:rPr lang="pt-BR" sz="2800" b="1">
                <a:effectLst>
                  <a:outerShdw blurRad="38100" dist="38100" dir="2700000" algn="tl">
                    <a:srgbClr val="FFFFFF"/>
                  </a:outerShdw>
                </a:effectLst>
              </a:rPr>
              <a:t>10 RAZÕES PARA ACREDITAR QUE O DILÚVIO ERA UNIVERSAL</a:t>
            </a:r>
          </a:p>
        </p:txBody>
      </p:sp>
      <p:sp>
        <p:nvSpPr>
          <p:cNvPr id="147460" name="Rectangle 4"/>
          <p:cNvSpPr>
            <a:spLocks noChangeArrowheads="1"/>
          </p:cNvSpPr>
          <p:nvPr/>
        </p:nvSpPr>
        <p:spPr bwMode="auto">
          <a:xfrm>
            <a:off x="152400" y="1193800"/>
            <a:ext cx="8839200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 Duração do Dilúvio...................................................um ano e 18 dias.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 Profundidade do Dilúvio........6,7 mêtros acima do monte mais alto.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 Tamanho da Arca.........135 mêtros comprido, 22,5 largo e 13,5 alto. 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 Propósito do Dilúvio..................destruir toda a vida em toda a terra.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 Necessidade para a Arca...........................................preservar a vida.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47461" name="Rectangle 5"/>
          <p:cNvSpPr>
            <a:spLocks noChangeArrowheads="1"/>
          </p:cNvSpPr>
          <p:nvPr/>
        </p:nvSpPr>
        <p:spPr bwMode="auto">
          <a:xfrm>
            <a:off x="152400" y="1193800"/>
            <a:ext cx="8839200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 Duração do Dilúvio...................................................um ano e 18 dias.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 Profundidade do Dilúvio........6,7 </a:t>
            </a:r>
            <a:r>
              <a:rPr lang="pt-BR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mêtros</a:t>
            </a:r>
            <a:r>
              <a:rPr lang="pt-BR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acima do monte mais alto.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 Tamanho da Arca.........135 </a:t>
            </a:r>
            <a:r>
              <a:rPr lang="pt-BR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mêtros</a:t>
            </a:r>
            <a:r>
              <a:rPr lang="pt-BR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comprido, 22,5 largo e 13,5 alto. 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 Propósito do Dilúvio..................destruir toda a vida em toda a terra.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 Necessidade para a Arca...........................................preservar a vida.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 Arco-íris e Sua Promessa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6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Sscroll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304800"/>
            <a:ext cx="8153400" cy="6248400"/>
          </a:xfrm>
          <a:prstGeom prst="rect">
            <a:avLst/>
          </a:prstGeom>
          <a:noFill/>
        </p:spPr>
      </p:pic>
      <p:sp>
        <p:nvSpPr>
          <p:cNvPr id="45059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305800" cy="1143000"/>
          </a:xfrm>
        </p:spPr>
        <p:txBody>
          <a:bodyPr/>
          <a:lstStyle/>
          <a:p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O ARCO-ÍRIS E SUA PROMESSA</a:t>
            </a: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977900" y="1409700"/>
            <a:ext cx="6858000" cy="405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“</a:t>
            </a:r>
            <a:r>
              <a:rPr lang="pt-BR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 eu convosco estabeleço a minha aliança, que não será mais destruída toda a carne pelas águas do dilúvio, e que </a:t>
            </a:r>
            <a:r>
              <a:rPr lang="pt-B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não haverá mais dilúvio, para destruir a terra.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0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 disse Deus: Este é o sinal da aliança que ponho entre mim e vós, e entre toda a alma vivente, que está convosco, por gerações eternas.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0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 meu arco</a:t>
            </a:r>
            <a:r>
              <a:rPr lang="pt-BR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tenho posto nas nuvens; este </a:t>
            </a:r>
            <a:r>
              <a:rPr lang="pt-B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será por sinal</a:t>
            </a:r>
            <a:r>
              <a:rPr lang="pt-BR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da aliança entre mim e a terra</a:t>
            </a: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.”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Gên. 9:11-13</a:t>
            </a: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838200" y="5715000"/>
            <a:ext cx="716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 dilúvio tem que ser mundial ou Deus mentiu.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7638" name="Picture 6" descr="mk_raindrop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97644" name="Text Box 12"/>
          <p:cNvSpPr txBox="1">
            <a:spLocks noChangeArrowheads="1"/>
          </p:cNvSpPr>
          <p:nvPr/>
        </p:nvSpPr>
        <p:spPr bwMode="auto">
          <a:xfrm>
            <a:off x="355600" y="1127125"/>
            <a:ext cx="8382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Um pouco de água durante muito tempo?</a:t>
            </a:r>
          </a:p>
        </p:txBody>
      </p:sp>
      <p:sp>
        <p:nvSpPr>
          <p:cNvPr id="197645" name="Text Box 13"/>
          <p:cNvSpPr txBox="1">
            <a:spLocks noChangeArrowheads="1"/>
          </p:cNvSpPr>
          <p:nvPr/>
        </p:nvSpPr>
        <p:spPr bwMode="auto">
          <a:xfrm>
            <a:off x="393700" y="3276600"/>
            <a:ext cx="8382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4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OU</a:t>
            </a:r>
          </a:p>
        </p:txBody>
      </p:sp>
      <p:sp>
        <p:nvSpPr>
          <p:cNvPr id="197646" name="Text Box 14"/>
          <p:cNvSpPr txBox="1">
            <a:spLocks noChangeArrowheads="1"/>
          </p:cNvSpPr>
          <p:nvPr/>
        </p:nvSpPr>
        <p:spPr bwMode="auto">
          <a:xfrm>
            <a:off x="304800" y="4572000"/>
            <a:ext cx="8534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Muita </a:t>
            </a:r>
            <a:r>
              <a:rPr lang="pt-BR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água durante pouco tempo?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4" name="Picture 6" descr="Nnssz0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700"/>
            <a:ext cx="5494338" cy="6858000"/>
          </a:xfrm>
          <a:prstGeom prst="rect">
            <a:avLst/>
          </a:prstGeom>
          <a:noFill/>
        </p:spPr>
      </p:pic>
      <p:sp>
        <p:nvSpPr>
          <p:cNvPr id="171015" name="Text Box 7"/>
          <p:cNvSpPr txBox="1">
            <a:spLocks noChangeArrowheads="1"/>
          </p:cNvSpPr>
          <p:nvPr/>
        </p:nvSpPr>
        <p:spPr bwMode="auto">
          <a:xfrm>
            <a:off x="5588000" y="746125"/>
            <a:ext cx="3505200" cy="557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 </a:t>
            </a:r>
            <a:r>
              <a:rPr lang="pt-BR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arco-íris é </a:t>
            </a:r>
            <a:r>
              <a:rPr lang="pt-BR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 </a:t>
            </a:r>
            <a:r>
              <a:rPr lang="pt-BR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símbolo </a:t>
            </a:r>
            <a:r>
              <a:rPr lang="pt-BR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 Deus </a:t>
            </a:r>
            <a:r>
              <a:rPr lang="pt-BR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 que </a:t>
            </a:r>
            <a:r>
              <a:rPr lang="pt-BR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nunca haverá um outro dilúvio que destruirá a terra de novo.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8" name="Picture 4" descr="Imagem316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16513" cy="6858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9990" name="Picture 6" descr="Imagem315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0"/>
            <a:ext cx="4083050" cy="4724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9989" name="Picture 5" descr="Imagem314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4203700"/>
            <a:ext cx="4038600" cy="26463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9991" name="Text Box 7"/>
          <p:cNvSpPr txBox="1">
            <a:spLocks noChangeArrowheads="1"/>
          </p:cNvSpPr>
          <p:nvPr/>
        </p:nvSpPr>
        <p:spPr bwMode="auto">
          <a:xfrm>
            <a:off x="2362200" y="152400"/>
            <a:ext cx="4572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 </a:t>
            </a:r>
            <a:r>
              <a:rPr lang="pt-BR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 dilúvio de Noé era local, Deus é mentiroso!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990600"/>
          </a:xfrm>
        </p:spPr>
        <p:txBody>
          <a:bodyPr/>
          <a:lstStyle/>
          <a:p>
            <a:r>
              <a:rPr lang="pt-BR" sz="2800" b="1">
                <a:effectLst>
                  <a:outerShdw blurRad="38100" dist="38100" dir="2700000" algn="tl">
                    <a:srgbClr val="FFFFFF"/>
                  </a:outerShdw>
                </a:effectLst>
              </a:rPr>
              <a:t>10 RAZÕES PARA ACREDITAR QUE O DILÚVIO ERA UNIVERSAL</a:t>
            </a:r>
          </a:p>
        </p:txBody>
      </p:sp>
      <p:sp>
        <p:nvSpPr>
          <p:cNvPr id="146436" name="Rectangle 4"/>
          <p:cNvSpPr>
            <a:spLocks noChangeArrowheads="1"/>
          </p:cNvSpPr>
          <p:nvPr/>
        </p:nvSpPr>
        <p:spPr bwMode="auto">
          <a:xfrm>
            <a:off x="152400" y="1193800"/>
            <a:ext cx="8839200" cy="368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 Duração do Dilúvio...................................................um ano e 18 dias.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 Profundidade do Dilúvio........6,7 mêtros acima do monte mais alto.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 Tamanho da Arca.........135 mêtros comprido, 22,5 largo e 13,5 alto. 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 Propósito do Dilúvio..................destruir toda a vida em toda a terra.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 Necessidade para a Arca...........................................preservar a vida.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 Arco-íris e Sua Promessa.............. não haverá dilúvio mundial mais. </a:t>
            </a:r>
          </a:p>
        </p:txBody>
      </p:sp>
      <p:sp>
        <p:nvSpPr>
          <p:cNvPr id="146437" name="Rectangle 5"/>
          <p:cNvSpPr>
            <a:spLocks noChangeArrowheads="1"/>
          </p:cNvSpPr>
          <p:nvPr/>
        </p:nvSpPr>
        <p:spPr bwMode="auto">
          <a:xfrm>
            <a:off x="152400" y="1193800"/>
            <a:ext cx="8839200" cy="368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 Duração do Dilúvio...................................................um ano e 18 dias.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 Profundidade do Dilúvio........6,7 mêtros acima do monte mais alto.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 Tamanho da Arca.........135 mêtros comprido, 22,5 largo e 13,5 alto. 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 Propósito do Dilúvio..................destruir toda a vida em toda a terra.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 Necessidade para a Arca...........................................preservar a vida.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 Arco-íris e Sua Promessa.............. não haverá dilúvio mundial mais. 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Testemunho de Pedro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Sscroll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304800"/>
            <a:ext cx="8153400" cy="6248400"/>
          </a:xfrm>
          <a:prstGeom prst="rect">
            <a:avLst/>
          </a:prstGeom>
          <a:noFill/>
        </p:spPr>
      </p:pic>
      <p:sp>
        <p:nvSpPr>
          <p:cNvPr id="49155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305800" cy="1143000"/>
          </a:xfrm>
        </p:spPr>
        <p:txBody>
          <a:bodyPr/>
          <a:lstStyle/>
          <a:p>
            <a:r>
              <a:rPr lang="pt-BR" sz="36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O TESTEMUNHO DE PEDRO</a:t>
            </a: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914400" y="1600200"/>
            <a:ext cx="6858000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“</a:t>
            </a:r>
            <a:r>
              <a:rPr lang="pt-BR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Eles voluntariamente ignoram isto, que pela palavra de Deus já desde a antiguidade existiram os céus, e a terra, que foi tirada da água e no meio da água subsiste.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Pelas quais coisas pereceu </a:t>
            </a:r>
            <a:r>
              <a:rPr lang="pt-B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 mundo de então, coberto com as água do dilúvio</a:t>
            </a:r>
            <a:r>
              <a:rPr lang="pt-BR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Mas os céus e a terra que agora existem pela mesma palavra se reservam como tesouro, e se guardam para o fogo, até o dia do juízo, e da perdição dos homens ímpios</a:t>
            </a:r>
            <a:r>
              <a:rPr lang="pt-BR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.”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II Pedro 3:5-7</a:t>
            </a: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838200" y="5715000"/>
            <a:ext cx="7162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Pedro afirma que o mundo foi coberto com </a:t>
            </a:r>
            <a:r>
              <a:rPr lang="pt-BR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água</a:t>
            </a: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990600"/>
          </a:xfrm>
        </p:spPr>
        <p:txBody>
          <a:bodyPr/>
          <a:lstStyle/>
          <a:p>
            <a:r>
              <a:rPr lang="pt-BR" sz="2800" b="1">
                <a:effectLst>
                  <a:outerShdw blurRad="38100" dist="38100" dir="2700000" algn="tl">
                    <a:srgbClr val="FFFFFF"/>
                  </a:outerShdw>
                </a:effectLst>
              </a:rPr>
              <a:t>10 RAZÕES PARA ACREDITAR QUE O DILÚVIO ERA UNIVERSAL</a:t>
            </a:r>
          </a:p>
        </p:txBody>
      </p:sp>
      <p:sp>
        <p:nvSpPr>
          <p:cNvPr id="145412" name="Rectangle 4"/>
          <p:cNvSpPr>
            <a:spLocks noChangeArrowheads="1"/>
          </p:cNvSpPr>
          <p:nvPr/>
        </p:nvSpPr>
        <p:spPr bwMode="auto">
          <a:xfrm>
            <a:off x="152400" y="1193800"/>
            <a:ext cx="8839200" cy="383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 Duração do Dilúvio...................................................um ano e 18 dias.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 Profundidade do Dilúvio........6,7 mêtros acima do monte mais alto.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 Tamanho da Arca.........135 mêtros comprido, 22,5 largo e 13,5 alto. 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 Propósito do Dilúvio..................destruir toda a vida em toda a terra.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 Necessidade para a Arca...........................................preservar a vida.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 Arco-íris e Sua Promessa.............. não haverá dilúvio mundial mais. 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Testemunho de Pedro..... afirma que o mundo foi coberto com  água.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45413" name="Rectangle 5"/>
          <p:cNvSpPr>
            <a:spLocks noChangeArrowheads="1"/>
          </p:cNvSpPr>
          <p:nvPr/>
        </p:nvSpPr>
        <p:spPr bwMode="auto">
          <a:xfrm>
            <a:off x="152400" y="1193800"/>
            <a:ext cx="8839200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 Duração do Dilúvio...................................................um ano e 18 dias.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 Profundidade do Dilúvio........6,7 mêtros acima do monte mais alto.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 Tamanho da Arca.........135 mêtros comprido, 22,5 largo e 13,5 alto. 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 Propósito do Dilúvio..................destruir toda a vida em toda a terra.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 Necessidade para a Arca...........................................preservar a vida.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 Arco-íris e Sua Promessa.............. não haverá dilúvio mundial mais. 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Testemunho de Pedro..... afirma que o mundo foi coberto com  água.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 Testemunho de Jesus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Sscroll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304800"/>
            <a:ext cx="8153400" cy="6248400"/>
          </a:xfrm>
          <a:prstGeom prst="rect">
            <a:avLst/>
          </a:prstGeom>
          <a:noFill/>
        </p:spPr>
      </p:pic>
      <p:sp>
        <p:nvSpPr>
          <p:cNvPr id="51203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305800" cy="1143000"/>
          </a:xfrm>
        </p:spPr>
        <p:txBody>
          <a:bodyPr/>
          <a:lstStyle/>
          <a:p>
            <a:r>
              <a:rPr lang="pt-BR" sz="36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O TESTEMUNHO DE </a:t>
            </a:r>
            <a:r>
              <a:rPr lang="pt-BR" sz="4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JESUS</a:t>
            </a: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914400" y="1600200"/>
            <a:ext cx="6858000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“</a:t>
            </a:r>
            <a:r>
              <a:rPr lang="pt-BR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 como aconteceu nos dias de Noé, assim será também nos dias do Filho do homem.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Comiam, bebiam, casavam, e davam-se em casamento, até ao dia em que Noé entrou na arca, e veio o dilúvio, e </a:t>
            </a:r>
            <a:r>
              <a:rPr lang="pt-B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os consumiu a todos</a:t>
            </a: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.”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Lucas 17:26-27</a:t>
            </a:r>
          </a:p>
        </p:txBody>
      </p: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838200" y="5715000"/>
            <a:ext cx="7162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Jesus afirma que o dilúvio matou todos.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990600"/>
          </a:xfrm>
        </p:spPr>
        <p:txBody>
          <a:bodyPr/>
          <a:lstStyle/>
          <a:p>
            <a:r>
              <a:rPr lang="pt-BR" sz="2800" b="1">
                <a:effectLst>
                  <a:outerShdw blurRad="38100" dist="38100" dir="2700000" algn="tl">
                    <a:srgbClr val="FFFFFF"/>
                  </a:outerShdw>
                </a:effectLst>
              </a:rPr>
              <a:t>10 RAZÕES PARA ACREDITAR QUE O DILÚVIO ERA UNIVERSAL</a:t>
            </a:r>
          </a:p>
        </p:txBody>
      </p:sp>
      <p:sp>
        <p:nvSpPr>
          <p:cNvPr id="144388" name="Rectangle 4"/>
          <p:cNvSpPr>
            <a:spLocks noChangeArrowheads="1"/>
          </p:cNvSpPr>
          <p:nvPr/>
        </p:nvSpPr>
        <p:spPr bwMode="auto">
          <a:xfrm>
            <a:off x="152400" y="1193800"/>
            <a:ext cx="8839200" cy="452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 Duração do Dilúvio...................................................um ano e 18 dias.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 Profundidade do Dilúvio........6,7 mêtros acima do monte mais alto.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 Tamanho da Arca.........135 mêtros comprido, 22,5 largo e 13,5 alto. 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 Propósito do Dilúvio..................destruir toda a vida em toda a terra.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 Necessidade para a Arca...........................................preservar a vida.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 Arco-íris e Sua Promessa.............. não haverá dilúvio mundial mais. 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Testemunho de Pedro..... afirma que o mundo foi coberto com  água.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 Testemunho de Jesus..................................... o dilúvio matou todos.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44389" name="Rectangle 5"/>
          <p:cNvSpPr>
            <a:spLocks noChangeArrowheads="1"/>
          </p:cNvSpPr>
          <p:nvPr/>
        </p:nvSpPr>
        <p:spPr bwMode="auto">
          <a:xfrm>
            <a:off x="152400" y="1193800"/>
            <a:ext cx="8839200" cy="474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 Duração do Dilúvio...................................................um ano e 18 dias.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 Profundidade do Dilúvio........6,7 </a:t>
            </a:r>
            <a:r>
              <a:rPr lang="pt-BR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mêtros</a:t>
            </a:r>
            <a:r>
              <a:rPr lang="pt-BR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acima do monte mais alto.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 Tamanho da Arca.........135 </a:t>
            </a:r>
            <a:r>
              <a:rPr lang="pt-BR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mêtros</a:t>
            </a:r>
            <a:r>
              <a:rPr lang="pt-BR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comprido, 22,5 largo e 13,5 alto. 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 Propósito do Dilúvio..................destruir toda a vida em toda a terra.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 Necessidade para a Arca...........................................preservar a vida.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 Arco-íris e Sua Promessa.............. não haverá dilúvio mundial mais. 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Testemunho de Pedro..... afirma que o mundo foi coberto com  água.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 Testemunho de Jesus..................................... o dilúvio matou todos.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As Lendas Mundiais de um Dilúvio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8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6096000" y="4148138"/>
            <a:ext cx="3048000" cy="2752725"/>
            <a:chOff x="3840" y="2613"/>
            <a:chExt cx="1920" cy="1734"/>
          </a:xfrm>
        </p:grpSpPr>
        <p:pic>
          <p:nvPicPr>
            <p:cNvPr id="172039" name="Picture 7" descr="The Pacific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40" y="2613"/>
              <a:ext cx="1920" cy="161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72050" name="Rectangle 18"/>
            <p:cNvSpPr>
              <a:spLocks noChangeArrowheads="1"/>
            </p:cNvSpPr>
            <p:nvPr/>
          </p:nvSpPr>
          <p:spPr bwMode="auto">
            <a:xfrm>
              <a:off x="3840" y="4128"/>
              <a:ext cx="1920" cy="19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>
                <a:solidFill>
                  <a:srgbClr val="000000"/>
                </a:solidFill>
              </a:endParaRPr>
            </a:p>
          </p:txBody>
        </p:sp>
        <p:sp>
          <p:nvSpPr>
            <p:cNvPr id="172062" name="Text Box 30"/>
            <p:cNvSpPr txBox="1">
              <a:spLocks noChangeArrowheads="1"/>
            </p:cNvSpPr>
            <p:nvPr/>
          </p:nvSpPr>
          <p:spPr bwMode="auto">
            <a:xfrm>
              <a:off x="4280" y="4097"/>
              <a:ext cx="105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z="2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Pacifico</a:t>
              </a:r>
            </a:p>
          </p:txBody>
        </p:sp>
      </p:grp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3124200" y="4235450"/>
            <a:ext cx="2971800" cy="2665413"/>
            <a:chOff x="1968" y="2668"/>
            <a:chExt cx="1872" cy="1679"/>
          </a:xfrm>
        </p:grpSpPr>
        <p:pic>
          <p:nvPicPr>
            <p:cNvPr id="172036" name="Picture 4" descr="Indi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76" y="2668"/>
              <a:ext cx="1864" cy="160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72049" name="Rectangle 17"/>
            <p:cNvSpPr>
              <a:spLocks noChangeArrowheads="1"/>
            </p:cNvSpPr>
            <p:nvPr/>
          </p:nvSpPr>
          <p:spPr bwMode="auto">
            <a:xfrm>
              <a:off x="1968" y="4128"/>
              <a:ext cx="1872" cy="19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>
                <a:solidFill>
                  <a:srgbClr val="000000"/>
                </a:solidFill>
              </a:endParaRPr>
            </a:p>
          </p:txBody>
        </p:sp>
        <p:sp>
          <p:nvSpPr>
            <p:cNvPr id="172061" name="Text Box 29"/>
            <p:cNvSpPr txBox="1">
              <a:spLocks noChangeArrowheads="1"/>
            </p:cNvSpPr>
            <p:nvPr/>
          </p:nvSpPr>
          <p:spPr bwMode="auto">
            <a:xfrm>
              <a:off x="2336" y="4097"/>
              <a:ext cx="105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z="20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Índia</a:t>
              </a:r>
              <a:endPara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0" y="4283075"/>
            <a:ext cx="3124200" cy="2613025"/>
            <a:chOff x="0" y="2698"/>
            <a:chExt cx="1968" cy="1646"/>
          </a:xfrm>
        </p:grpSpPr>
        <p:pic>
          <p:nvPicPr>
            <p:cNvPr id="172040" name="Picture 8" descr="Babylon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2698"/>
              <a:ext cx="1968" cy="160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72048" name="Rectangle 16"/>
            <p:cNvSpPr>
              <a:spLocks noChangeArrowheads="1"/>
            </p:cNvSpPr>
            <p:nvPr/>
          </p:nvSpPr>
          <p:spPr bwMode="auto">
            <a:xfrm>
              <a:off x="0" y="4128"/>
              <a:ext cx="1968" cy="19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>
                <a:solidFill>
                  <a:srgbClr val="000000"/>
                </a:solidFill>
              </a:endParaRPr>
            </a:p>
          </p:txBody>
        </p:sp>
        <p:sp>
          <p:nvSpPr>
            <p:cNvPr id="172060" name="Text Box 28"/>
            <p:cNvSpPr txBox="1">
              <a:spLocks noChangeArrowheads="1"/>
            </p:cNvSpPr>
            <p:nvPr/>
          </p:nvSpPr>
          <p:spPr bwMode="auto">
            <a:xfrm>
              <a:off x="472" y="4094"/>
              <a:ext cx="105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z="2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Babilônia</a:t>
              </a:r>
            </a:p>
          </p:txBody>
        </p:sp>
      </p:grpSp>
      <p:sp>
        <p:nvSpPr>
          <p:cNvPr id="172042" name="Rectangle 10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358900"/>
          </a:xfrm>
          <a:noFill/>
          <a:ln/>
        </p:spPr>
        <p:txBody>
          <a:bodyPr/>
          <a:lstStyle/>
          <a:p>
            <a:r>
              <a:rPr lang="pt-BR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No Mundo Interno Há Lendas Sobre Um Dilúvio Mundial</a:t>
            </a:r>
          </a:p>
        </p:txBody>
      </p: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0" y="1624013"/>
            <a:ext cx="3136900" cy="2693987"/>
            <a:chOff x="0" y="1023"/>
            <a:chExt cx="1976" cy="1697"/>
          </a:xfrm>
        </p:grpSpPr>
        <p:pic>
          <p:nvPicPr>
            <p:cNvPr id="172038" name="Picture 6" descr="SouthAmerica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1023"/>
              <a:ext cx="1968" cy="163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72044" name="Rectangle 12"/>
            <p:cNvSpPr>
              <a:spLocks noChangeArrowheads="1"/>
            </p:cNvSpPr>
            <p:nvPr/>
          </p:nvSpPr>
          <p:spPr bwMode="auto">
            <a:xfrm>
              <a:off x="8" y="2504"/>
              <a:ext cx="1968" cy="19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>
                <a:solidFill>
                  <a:srgbClr val="000000"/>
                </a:solidFill>
              </a:endParaRPr>
            </a:p>
          </p:txBody>
        </p:sp>
        <p:sp>
          <p:nvSpPr>
            <p:cNvPr id="172045" name="Text Box 13"/>
            <p:cNvSpPr txBox="1">
              <a:spLocks noChangeArrowheads="1"/>
            </p:cNvSpPr>
            <p:nvPr/>
          </p:nvSpPr>
          <p:spPr bwMode="auto">
            <a:xfrm>
              <a:off x="296" y="2470"/>
              <a:ext cx="129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z="2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America do Sul</a:t>
              </a:r>
            </a:p>
          </p:txBody>
        </p:sp>
      </p:grpSp>
      <p:grpSp>
        <p:nvGrpSpPr>
          <p:cNvPr id="6" name="Group 32"/>
          <p:cNvGrpSpPr>
            <a:grpSpLocks/>
          </p:cNvGrpSpPr>
          <p:nvPr/>
        </p:nvGrpSpPr>
        <p:grpSpPr bwMode="auto">
          <a:xfrm>
            <a:off x="3124200" y="1617663"/>
            <a:ext cx="2971800" cy="2700337"/>
            <a:chOff x="1968" y="1019"/>
            <a:chExt cx="1872" cy="1701"/>
          </a:xfrm>
        </p:grpSpPr>
        <p:pic>
          <p:nvPicPr>
            <p:cNvPr id="172037" name="Picture 5" descr="NorthAmerica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68" y="1019"/>
              <a:ext cx="1864" cy="162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72051" name="Rectangle 19"/>
            <p:cNvSpPr>
              <a:spLocks noChangeArrowheads="1"/>
            </p:cNvSpPr>
            <p:nvPr/>
          </p:nvSpPr>
          <p:spPr bwMode="auto">
            <a:xfrm>
              <a:off x="1968" y="2504"/>
              <a:ext cx="1872" cy="19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>
                <a:solidFill>
                  <a:srgbClr val="000000"/>
                </a:solidFill>
              </a:endParaRPr>
            </a:p>
          </p:txBody>
        </p:sp>
        <p:sp>
          <p:nvSpPr>
            <p:cNvPr id="172047" name="Text Box 15"/>
            <p:cNvSpPr txBox="1">
              <a:spLocks noChangeArrowheads="1"/>
            </p:cNvSpPr>
            <p:nvPr/>
          </p:nvSpPr>
          <p:spPr bwMode="auto">
            <a:xfrm>
              <a:off x="2160" y="2470"/>
              <a:ext cx="144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z="2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America da Norte</a:t>
              </a:r>
            </a:p>
          </p:txBody>
        </p:sp>
      </p:grp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6096000" y="1630363"/>
            <a:ext cx="3048000" cy="2678112"/>
            <a:chOff x="3840" y="1027"/>
            <a:chExt cx="1920" cy="1687"/>
          </a:xfrm>
        </p:grpSpPr>
        <p:pic>
          <p:nvPicPr>
            <p:cNvPr id="172041" name="Picture 9" descr="Greece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840" y="1027"/>
              <a:ext cx="1920" cy="159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72052" name="Rectangle 20"/>
            <p:cNvSpPr>
              <a:spLocks noChangeArrowheads="1"/>
            </p:cNvSpPr>
            <p:nvPr/>
          </p:nvSpPr>
          <p:spPr bwMode="auto">
            <a:xfrm>
              <a:off x="3840" y="2496"/>
              <a:ext cx="1920" cy="19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>
                <a:solidFill>
                  <a:srgbClr val="000000"/>
                </a:solidFill>
              </a:endParaRPr>
            </a:p>
          </p:txBody>
        </p:sp>
        <p:sp>
          <p:nvSpPr>
            <p:cNvPr id="172059" name="Text Box 27"/>
            <p:cNvSpPr txBox="1">
              <a:spLocks noChangeArrowheads="1"/>
            </p:cNvSpPr>
            <p:nvPr/>
          </p:nvSpPr>
          <p:spPr bwMode="auto">
            <a:xfrm>
              <a:off x="4248" y="2464"/>
              <a:ext cx="105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z="20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Grécia</a:t>
              </a:r>
              <a:endPara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Todas </a:t>
            </a: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as lendas têm algo em comum com a história do dilúvio de Noé.</a:t>
            </a:r>
          </a:p>
        </p:txBody>
      </p:sp>
      <p:pic>
        <p:nvPicPr>
          <p:cNvPr id="54278" name="Picture 6" descr="lendas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72E4"/>
              </a:clrFrom>
              <a:clrTo>
                <a:srgbClr val="0072E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5800" y="1384300"/>
            <a:ext cx="8001000" cy="5473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Text Box 3"/>
          <p:cNvSpPr txBox="1">
            <a:spLocks noChangeArrowheads="1"/>
          </p:cNvSpPr>
          <p:nvPr/>
        </p:nvSpPr>
        <p:spPr bwMode="auto">
          <a:xfrm>
            <a:off x="381000" y="304800"/>
            <a:ext cx="838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5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Lendas do Dilúvio</a:t>
            </a:r>
          </a:p>
        </p:txBody>
      </p:sp>
      <p:sp>
        <p:nvSpPr>
          <p:cNvPr id="175108" name="Text Box 4"/>
          <p:cNvSpPr txBox="1">
            <a:spLocks noChangeArrowheads="1"/>
          </p:cNvSpPr>
          <p:nvPr/>
        </p:nvSpPr>
        <p:spPr bwMode="auto">
          <a:xfrm>
            <a:off x="304800" y="1752600"/>
            <a:ext cx="853440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Evidência de um dilúvio mundial </a:t>
            </a:r>
            <a:r>
              <a:rPr lang="pt-BR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pode </a:t>
            </a:r>
            <a:r>
              <a:rPr lang="pt-B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ser encontrada em mais do que 270 estórias e registros históricos em </a:t>
            </a:r>
            <a:r>
              <a:rPr lang="pt-BR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muitas </a:t>
            </a:r>
            <a:r>
              <a:rPr lang="pt-B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partes do mundo.  As suas interpretações diferentes refletem a maneira em que os detalhes mudam quando estórias são </a:t>
            </a:r>
            <a:r>
              <a:rPr lang="pt-BR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contadas </a:t>
            </a:r>
            <a:r>
              <a:rPr lang="pt-B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 uma geração para </a:t>
            </a:r>
            <a:r>
              <a:rPr lang="pt-BR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 outra </a:t>
            </a:r>
            <a:r>
              <a:rPr lang="pt-B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na </a:t>
            </a:r>
            <a:r>
              <a:rPr lang="pt-BR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ausência </a:t>
            </a:r>
            <a:r>
              <a:rPr lang="pt-B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 um registro escrito.  Vamos ver alguns.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55600" y="228600"/>
            <a:ext cx="8458200" cy="1143000"/>
          </a:xfrm>
        </p:spPr>
        <p:txBody>
          <a:bodyPr/>
          <a:lstStyle/>
          <a:p>
            <a:r>
              <a:rPr lang="pt-BR" sz="4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10 RAZÕES PARA ACREDITAR QUE O DILÚVIO </a:t>
            </a:r>
            <a:r>
              <a:rPr lang="pt-BR" sz="4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FOI </a:t>
            </a:r>
            <a:r>
              <a:rPr lang="pt-BR" sz="4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UNIVERSAL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267200" y="4648200"/>
            <a:ext cx="487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 startAt="9"/>
            </a:pPr>
            <a:r>
              <a:rPr lang="pt-B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As Lendas Mundiais</a:t>
            </a:r>
          </a:p>
          <a:p>
            <a:pPr marL="609600" indent="-6096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pt-B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de um Dilúvio.</a:t>
            </a: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4254500" y="3657600"/>
            <a:ext cx="4724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 startAt="8"/>
            </a:pPr>
            <a:r>
              <a:rPr lang="pt-B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 Testemunho</a:t>
            </a:r>
          </a:p>
          <a:p>
            <a:pPr marL="609600" indent="-6096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pt-B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de Jesus.</a:t>
            </a: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254500" y="2667000"/>
            <a:ext cx="472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 startAt="7"/>
            </a:pPr>
            <a:r>
              <a:rPr lang="pt-B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 Testemunho</a:t>
            </a:r>
          </a:p>
          <a:p>
            <a:pPr marL="609600" indent="-6096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pt-B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de Pedro.</a:t>
            </a:r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4254500" y="1676400"/>
            <a:ext cx="4724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 startAt="6"/>
            </a:pPr>
            <a:r>
              <a:rPr lang="pt-B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 Arco-íris </a:t>
            </a:r>
          </a:p>
          <a:p>
            <a:pPr marL="609600" indent="-6096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pt-B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e Sua Promessa. </a:t>
            </a: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152400" y="5638800"/>
            <a:ext cx="4724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 startAt="5"/>
            </a:pPr>
            <a:r>
              <a:rPr lang="pt-B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 Necessidade</a:t>
            </a:r>
          </a:p>
          <a:p>
            <a:pPr marL="609600" indent="-6096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pt-B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para a Arca.</a:t>
            </a:r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152400" y="4648200"/>
            <a:ext cx="472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 startAt="4"/>
            </a:pPr>
            <a:r>
              <a:rPr lang="pt-B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 Propósito</a:t>
            </a:r>
          </a:p>
          <a:p>
            <a:pPr marL="609600" indent="-6096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pt-B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do Dilúvio.</a:t>
            </a:r>
          </a:p>
        </p:txBody>
      </p:sp>
      <p:sp>
        <p:nvSpPr>
          <p:cNvPr id="20490" name="Rectangle 10"/>
          <p:cNvSpPr>
            <a:spLocks noChangeArrowheads="1"/>
          </p:cNvSpPr>
          <p:nvPr/>
        </p:nvSpPr>
        <p:spPr bwMode="auto">
          <a:xfrm>
            <a:off x="152400" y="3657600"/>
            <a:ext cx="4724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 startAt="3"/>
            </a:pPr>
            <a:r>
              <a:rPr lang="pt-B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 Tamanho</a:t>
            </a:r>
          </a:p>
          <a:p>
            <a:pPr marL="609600" indent="-6096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pt-B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da Arca.</a:t>
            </a:r>
          </a:p>
        </p:txBody>
      </p:sp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152400" y="2667000"/>
            <a:ext cx="472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 startAt="2"/>
            </a:pPr>
            <a:r>
              <a:rPr lang="pt-B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 Profundidade</a:t>
            </a:r>
          </a:p>
          <a:p>
            <a:pPr marL="609600" indent="-6096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pt-B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do Dilúvio.</a:t>
            </a:r>
          </a:p>
        </p:txBody>
      </p:sp>
      <p:sp>
        <p:nvSpPr>
          <p:cNvPr id="20492" name="Rectangle 12"/>
          <p:cNvSpPr>
            <a:spLocks noChangeArrowheads="1"/>
          </p:cNvSpPr>
          <p:nvPr/>
        </p:nvSpPr>
        <p:spPr bwMode="auto">
          <a:xfrm>
            <a:off x="152400" y="1676400"/>
            <a:ext cx="4724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sz="3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A Duração 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pt-BR" sz="3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 do Dilúvio.</a:t>
            </a:r>
          </a:p>
        </p:txBody>
      </p:sp>
      <p:sp>
        <p:nvSpPr>
          <p:cNvPr id="20494" name="Rectangle 14"/>
          <p:cNvSpPr>
            <a:spLocks noChangeArrowheads="1"/>
          </p:cNvSpPr>
          <p:nvPr/>
        </p:nvSpPr>
        <p:spPr bwMode="auto">
          <a:xfrm>
            <a:off x="4025900" y="5638800"/>
            <a:ext cx="487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 startAt="10"/>
            </a:pPr>
            <a:r>
              <a:rPr lang="pt-B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Evidências</a:t>
            </a:r>
          </a:p>
          <a:p>
            <a:pPr marL="609600" indent="-6096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pt-B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  Geológicas.</a:t>
            </a:r>
          </a:p>
        </p:txBody>
      </p:sp>
      <p:sp>
        <p:nvSpPr>
          <p:cNvPr id="20496" name="Rectangle 16"/>
          <p:cNvSpPr>
            <a:spLocks noChangeArrowheads="1"/>
          </p:cNvSpPr>
          <p:nvPr/>
        </p:nvSpPr>
        <p:spPr bwMode="auto">
          <a:xfrm>
            <a:off x="152400" y="1676400"/>
            <a:ext cx="4724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A Duração 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pt-B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do Dilúvio.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  <p:bldP spid="20485" grpId="0"/>
      <p:bldP spid="20486" grpId="0"/>
      <p:bldP spid="20487" grpId="0"/>
      <p:bldP spid="20488" grpId="0"/>
      <p:bldP spid="20489" grpId="0"/>
      <p:bldP spid="20490" grpId="0"/>
      <p:bldP spid="20491" grpId="0"/>
      <p:bldP spid="20492" grpId="0"/>
      <p:bldP spid="20494" grpId="0"/>
      <p:bldP spid="2049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Imagem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</p:spPr>
      </p:pic>
      <p:sp>
        <p:nvSpPr>
          <p:cNvPr id="177157" name="Rectangle 5"/>
          <p:cNvSpPr>
            <a:spLocks noChangeArrowheads="1"/>
          </p:cNvSpPr>
          <p:nvPr/>
        </p:nvSpPr>
        <p:spPr bwMode="auto">
          <a:xfrm>
            <a:off x="0" y="0"/>
            <a:ext cx="43434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>
              <a:solidFill>
                <a:srgbClr val="000000"/>
              </a:solidFill>
            </a:endParaRPr>
          </a:p>
        </p:txBody>
      </p:sp>
      <p:sp>
        <p:nvSpPr>
          <p:cNvPr id="177155" name="Text Box 3"/>
          <p:cNvSpPr txBox="1">
            <a:spLocks noChangeArrowheads="1"/>
          </p:cNvSpPr>
          <p:nvPr/>
        </p:nvSpPr>
        <p:spPr bwMode="auto">
          <a:xfrm>
            <a:off x="76200" y="76200"/>
            <a:ext cx="4038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Havaí</a:t>
            </a:r>
            <a:endParaRPr lang="pt-BR" sz="28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77156" name="Text Box 4"/>
          <p:cNvSpPr txBox="1">
            <a:spLocks noChangeArrowheads="1"/>
          </p:cNvSpPr>
          <p:nvPr/>
        </p:nvSpPr>
        <p:spPr bwMode="auto">
          <a:xfrm>
            <a:off x="76200" y="762000"/>
            <a:ext cx="3962400" cy="557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23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Muitos anos depois a morte de </a:t>
            </a:r>
            <a:r>
              <a:rPr lang="pt-BR" sz="23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Kuniuhonna</a:t>
            </a:r>
            <a:r>
              <a:rPr lang="pt-BR" sz="23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o primeiro homem, o mundo tornou-se mal, e um lugar </a:t>
            </a:r>
            <a:r>
              <a:rPr lang="pt-BR" sz="23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horrível </a:t>
            </a:r>
            <a:r>
              <a:rPr lang="pt-BR" sz="23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 viver.  Houve somente um bom homem sobrando: seu nome era Nu-u.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23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Ele fez </a:t>
            </a:r>
            <a:r>
              <a:rPr lang="pt-BR" sz="23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uma </a:t>
            </a:r>
            <a:r>
              <a:rPr lang="pt-BR" sz="23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grande canoa com uma casa em cima e o </a:t>
            </a:r>
            <a:r>
              <a:rPr lang="pt-BR" sz="23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encheu </a:t>
            </a:r>
            <a:r>
              <a:rPr lang="pt-BR" sz="23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com animais.  As águas subiram sobre toda a terra e matou todas as pessoas.  Somente Nu-u e sua família </a:t>
            </a:r>
            <a:r>
              <a:rPr lang="pt-BR" sz="23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foram </a:t>
            </a:r>
            <a:r>
              <a:rPr lang="pt-BR" sz="23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salvos.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Imagem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</p:spPr>
      </p:pic>
      <p:sp>
        <p:nvSpPr>
          <p:cNvPr id="179203" name="Rectangle 3"/>
          <p:cNvSpPr>
            <a:spLocks noChangeArrowheads="1"/>
          </p:cNvSpPr>
          <p:nvPr/>
        </p:nvSpPr>
        <p:spPr bwMode="auto">
          <a:xfrm>
            <a:off x="5181600" y="0"/>
            <a:ext cx="39624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>
              <a:solidFill>
                <a:srgbClr val="000000"/>
              </a:solidFill>
            </a:endParaRPr>
          </a:p>
        </p:txBody>
      </p:sp>
      <p:sp>
        <p:nvSpPr>
          <p:cNvPr id="179204" name="Text Box 4"/>
          <p:cNvSpPr txBox="1">
            <a:spLocks noChangeArrowheads="1"/>
          </p:cNvSpPr>
          <p:nvPr/>
        </p:nvSpPr>
        <p:spPr bwMode="auto">
          <a:xfrm>
            <a:off x="5105400" y="0"/>
            <a:ext cx="1828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China</a:t>
            </a:r>
          </a:p>
        </p:txBody>
      </p:sp>
      <p:sp>
        <p:nvSpPr>
          <p:cNvPr id="179205" name="Text Box 5"/>
          <p:cNvSpPr txBox="1">
            <a:spLocks noChangeArrowheads="1"/>
          </p:cNvSpPr>
          <p:nvPr/>
        </p:nvSpPr>
        <p:spPr bwMode="auto">
          <a:xfrm>
            <a:off x="5181600" y="685800"/>
            <a:ext cx="38100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23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Registros antigos de china </a:t>
            </a:r>
            <a:r>
              <a:rPr lang="pt-BR" sz="23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falam </a:t>
            </a:r>
            <a:r>
              <a:rPr lang="pt-BR" sz="23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 uma </a:t>
            </a:r>
            <a:r>
              <a:rPr lang="pt-BR" sz="23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catástrofe violenta </a:t>
            </a:r>
            <a:r>
              <a:rPr lang="pt-BR" sz="23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que aconteceu.  Eles contam que a terra </a:t>
            </a:r>
            <a:r>
              <a:rPr lang="pt-BR" sz="23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inteira </a:t>
            </a:r>
            <a:r>
              <a:rPr lang="pt-BR" sz="23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foi </a:t>
            </a:r>
            <a:r>
              <a:rPr lang="pt-BR" sz="23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inundada.  </a:t>
            </a:r>
            <a:r>
              <a:rPr lang="pt-BR" sz="23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 água chegou até </a:t>
            </a:r>
            <a:r>
              <a:rPr lang="pt-BR" sz="23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as </a:t>
            </a:r>
            <a:r>
              <a:rPr lang="pt-BR" sz="23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montanhas mais </a:t>
            </a:r>
            <a:r>
              <a:rPr lang="pt-BR" sz="23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altas </a:t>
            </a:r>
            <a:r>
              <a:rPr lang="pt-BR" sz="23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 deixou a terra </a:t>
            </a:r>
            <a:r>
              <a:rPr lang="pt-BR" sz="23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desolada </a:t>
            </a:r>
            <a:r>
              <a:rPr lang="pt-BR" sz="23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por muitos anos depois.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 descr="Imagem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</p:spPr>
      </p:pic>
      <p:sp>
        <p:nvSpPr>
          <p:cNvPr id="174085" name="Rectangle 5"/>
          <p:cNvSpPr>
            <a:spLocks noChangeArrowheads="1"/>
          </p:cNvSpPr>
          <p:nvPr/>
        </p:nvSpPr>
        <p:spPr bwMode="auto">
          <a:xfrm>
            <a:off x="5181600" y="0"/>
            <a:ext cx="39624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>
              <a:solidFill>
                <a:srgbClr val="000000"/>
              </a:solidFill>
            </a:endParaRPr>
          </a:p>
        </p:txBody>
      </p:sp>
      <p:sp>
        <p:nvSpPr>
          <p:cNvPr id="174084" name="Text Box 4"/>
          <p:cNvSpPr txBox="1">
            <a:spLocks noChangeArrowheads="1"/>
          </p:cNvSpPr>
          <p:nvPr/>
        </p:nvSpPr>
        <p:spPr bwMode="auto">
          <a:xfrm>
            <a:off x="5181600" y="685800"/>
            <a:ext cx="37338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Um </a:t>
            </a:r>
            <a:r>
              <a:rPr lang="pt-BR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clássico </a:t>
            </a: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 China intitulado “</a:t>
            </a:r>
            <a:r>
              <a:rPr lang="pt-BR" sz="2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Hihking</a:t>
            </a: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” </a:t>
            </a:r>
            <a:r>
              <a:rPr lang="pt-BR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registra </a:t>
            </a: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 estória de </a:t>
            </a:r>
            <a:r>
              <a:rPr lang="pt-BR" sz="2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Fuhi</a:t>
            </a: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que os chineses consideram ser o pai da sua civilização.  </a:t>
            </a:r>
            <a:r>
              <a:rPr lang="pt-BR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Essa </a:t>
            </a: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estória conta que </a:t>
            </a:r>
            <a:r>
              <a:rPr lang="pt-BR" sz="2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Fuhi</a:t>
            </a: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sua esposa, três filhos e três filhas escaparam </a:t>
            </a:r>
            <a:r>
              <a:rPr lang="pt-BR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do </a:t>
            </a: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grande dilúvio.  Ele e sua família eram os únicos sobreviventes.  Depois do grande dilúvio eles </a:t>
            </a:r>
            <a:r>
              <a:rPr lang="pt-BR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repovoaram </a:t>
            </a: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 mundo.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 descr="Imagem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</p:spPr>
      </p:pic>
      <p:sp>
        <p:nvSpPr>
          <p:cNvPr id="178179" name="Rectangle 3"/>
          <p:cNvSpPr>
            <a:spLocks noChangeArrowheads="1"/>
          </p:cNvSpPr>
          <p:nvPr/>
        </p:nvSpPr>
        <p:spPr bwMode="auto">
          <a:xfrm>
            <a:off x="5181600" y="0"/>
            <a:ext cx="39624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>
              <a:solidFill>
                <a:srgbClr val="000000"/>
              </a:solidFill>
            </a:endParaRPr>
          </a:p>
        </p:txBody>
      </p:sp>
      <p:sp>
        <p:nvSpPr>
          <p:cNvPr id="178181" name="Text Box 5"/>
          <p:cNvSpPr txBox="1">
            <a:spLocks noChangeArrowheads="1"/>
          </p:cNvSpPr>
          <p:nvPr/>
        </p:nvSpPr>
        <p:spPr bwMode="auto">
          <a:xfrm>
            <a:off x="5181600" y="838200"/>
            <a:ext cx="37338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Existe um templo </a:t>
            </a:r>
            <a:r>
              <a:rPr lang="pt-BR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antigo na </a:t>
            </a: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China que tem um </a:t>
            </a:r>
            <a:r>
              <a:rPr lang="pt-BR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mural </a:t>
            </a: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com pinturas mostrando o barco de </a:t>
            </a:r>
            <a:r>
              <a:rPr lang="pt-BR" sz="2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Fuhi</a:t>
            </a: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em águas </a:t>
            </a:r>
            <a:r>
              <a:rPr lang="pt-BR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tempestuosas.  Golfinhos </a:t>
            </a: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estão nadando em volta do barco e uma pomba está com um ramo de </a:t>
            </a:r>
            <a:r>
              <a:rPr lang="pt-BR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oliveira no seu </a:t>
            </a: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bico e voando </a:t>
            </a:r>
            <a:r>
              <a:rPr lang="pt-BR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na </a:t>
            </a: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direção do barco.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Imagem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9144000" cy="6234113"/>
          </a:xfrm>
          <a:prstGeom prst="rect">
            <a:avLst/>
          </a:prstGeom>
          <a:noFill/>
        </p:spPr>
      </p:pic>
      <p:sp>
        <p:nvSpPr>
          <p:cNvPr id="173061" name="Rectangle 5"/>
          <p:cNvSpPr>
            <a:spLocks noChangeArrowheads="1"/>
          </p:cNvSpPr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>
              <a:solidFill>
                <a:srgbClr val="000000"/>
              </a:solidFill>
            </a:endParaRPr>
          </a:p>
        </p:txBody>
      </p:sp>
      <p:sp>
        <p:nvSpPr>
          <p:cNvPr id="173062" name="Rectangle 6"/>
          <p:cNvSpPr>
            <a:spLocks noChangeArrowheads="1"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>
              <a:solidFill>
                <a:srgbClr val="000000"/>
              </a:solidFill>
            </a:endParaRPr>
          </a:p>
        </p:txBody>
      </p:sp>
      <p:sp>
        <p:nvSpPr>
          <p:cNvPr id="173063" name="Rectangle 7"/>
          <p:cNvSpPr>
            <a:spLocks noChangeArrowheads="1"/>
          </p:cNvSpPr>
          <p:nvPr/>
        </p:nvSpPr>
        <p:spPr bwMode="auto">
          <a:xfrm>
            <a:off x="0" y="0"/>
            <a:ext cx="40386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>
              <a:solidFill>
                <a:srgbClr val="000000"/>
              </a:solidFill>
            </a:endParaRPr>
          </a:p>
        </p:txBody>
      </p:sp>
      <p:sp>
        <p:nvSpPr>
          <p:cNvPr id="173064" name="Text Box 8"/>
          <p:cNvSpPr txBox="1">
            <a:spLocks noChangeArrowheads="1"/>
          </p:cNvSpPr>
          <p:nvPr/>
        </p:nvSpPr>
        <p:spPr bwMode="auto">
          <a:xfrm>
            <a:off x="88900" y="88900"/>
            <a:ext cx="1295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Toltec</a:t>
            </a:r>
            <a:endParaRPr lang="pt-BR" sz="28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73065" name="Text Box 9"/>
          <p:cNvSpPr txBox="1">
            <a:spLocks noChangeArrowheads="1"/>
          </p:cNvSpPr>
          <p:nvPr/>
        </p:nvSpPr>
        <p:spPr bwMode="auto">
          <a:xfrm>
            <a:off x="88900" y="762000"/>
            <a:ext cx="3810000" cy="500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23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Encontrado nas estórias dos </a:t>
            </a:r>
            <a:r>
              <a:rPr lang="pt-BR" sz="23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índios </a:t>
            </a:r>
            <a:r>
              <a:rPr lang="pt-BR" sz="23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Toltec</a:t>
            </a:r>
            <a:r>
              <a:rPr lang="pt-BR" sz="23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de antiga </a:t>
            </a:r>
            <a:r>
              <a:rPr lang="pt-BR" sz="23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México </a:t>
            </a:r>
            <a:r>
              <a:rPr lang="pt-BR" sz="23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é a estória do primeiro mundo que durou 1.716 anos, e foi </a:t>
            </a:r>
            <a:r>
              <a:rPr lang="pt-BR" sz="23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destruído </a:t>
            </a:r>
            <a:r>
              <a:rPr lang="pt-BR" sz="23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por um grande dilúvio que cobriu até os montanhas mais altos.  Sua estória contra de alguns homens que escaparam </a:t>
            </a:r>
            <a:r>
              <a:rPr lang="pt-BR" sz="23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da </a:t>
            </a:r>
            <a:r>
              <a:rPr lang="pt-BR" sz="23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destruição em um “</a:t>
            </a:r>
            <a:r>
              <a:rPr lang="pt-BR" sz="23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toptlipetlocali</a:t>
            </a:r>
            <a:r>
              <a:rPr lang="pt-BR" sz="23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”, que significa </a:t>
            </a:r>
            <a:r>
              <a:rPr lang="pt-BR" sz="23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uma </a:t>
            </a:r>
            <a:r>
              <a:rPr lang="pt-BR" sz="23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caixa </a:t>
            </a:r>
            <a:r>
              <a:rPr lang="pt-BR" sz="23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fechada.  </a:t>
            </a:r>
            <a:endParaRPr lang="pt-BR" sz="23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 descr="Imagem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9144000" cy="6234113"/>
          </a:xfrm>
          <a:prstGeom prst="rect">
            <a:avLst/>
          </a:prstGeom>
          <a:noFill/>
        </p:spPr>
      </p:pic>
      <p:sp>
        <p:nvSpPr>
          <p:cNvPr id="181251" name="Rectangle 3"/>
          <p:cNvSpPr>
            <a:spLocks noChangeArrowheads="1"/>
          </p:cNvSpPr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>
              <a:solidFill>
                <a:srgbClr val="000000"/>
              </a:solidFill>
            </a:endParaRPr>
          </a:p>
        </p:txBody>
      </p:sp>
      <p:sp>
        <p:nvSpPr>
          <p:cNvPr id="181252" name="Rectangle 4"/>
          <p:cNvSpPr>
            <a:spLocks noChangeArrowheads="1"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>
              <a:solidFill>
                <a:srgbClr val="000000"/>
              </a:solidFill>
            </a:endParaRPr>
          </a:p>
        </p:txBody>
      </p:sp>
      <p:sp>
        <p:nvSpPr>
          <p:cNvPr id="181253" name="Rectangle 5"/>
          <p:cNvSpPr>
            <a:spLocks noChangeArrowheads="1"/>
          </p:cNvSpPr>
          <p:nvPr/>
        </p:nvSpPr>
        <p:spPr bwMode="auto">
          <a:xfrm>
            <a:off x="0" y="0"/>
            <a:ext cx="40386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>
              <a:solidFill>
                <a:srgbClr val="000000"/>
              </a:solidFill>
            </a:endParaRPr>
          </a:p>
        </p:txBody>
      </p:sp>
      <p:sp>
        <p:nvSpPr>
          <p:cNvPr id="181255" name="Text Box 7"/>
          <p:cNvSpPr txBox="1">
            <a:spLocks noChangeArrowheads="1"/>
          </p:cNvSpPr>
          <p:nvPr/>
        </p:nvSpPr>
        <p:spPr bwMode="auto">
          <a:xfrm>
            <a:off x="88900" y="762000"/>
            <a:ext cx="3810000" cy="500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23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Depois do grande dilúvio, estes homens começaram </a:t>
            </a:r>
            <a:r>
              <a:rPr lang="pt-BR" sz="23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 </a:t>
            </a:r>
            <a:r>
              <a:rPr lang="pt-BR" sz="23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multiplicar e construir um alto “</a:t>
            </a:r>
            <a:r>
              <a:rPr lang="pt-BR" sz="23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zacualit</a:t>
            </a:r>
            <a:r>
              <a:rPr lang="pt-BR" sz="23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”, ou grande torre, para providenciar um lugar seguro </a:t>
            </a:r>
            <a:r>
              <a:rPr lang="pt-BR" sz="23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caso </a:t>
            </a:r>
            <a:r>
              <a:rPr lang="pt-BR" sz="23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 mundo fosse </a:t>
            </a:r>
            <a:r>
              <a:rPr lang="pt-BR" sz="23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destruído </a:t>
            </a:r>
            <a:r>
              <a:rPr lang="pt-BR" sz="23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 novo.  Entretanto as </a:t>
            </a:r>
            <a:r>
              <a:rPr lang="pt-BR" sz="23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línguas </a:t>
            </a:r>
            <a:r>
              <a:rPr lang="pt-BR" sz="23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ficaram confusos, e grupos </a:t>
            </a:r>
            <a:r>
              <a:rPr lang="pt-BR" sz="23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linguísticos </a:t>
            </a:r>
            <a:r>
              <a:rPr lang="pt-BR" sz="23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diferentes começaram </a:t>
            </a:r>
            <a:r>
              <a:rPr lang="pt-BR" sz="23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viajar </a:t>
            </a:r>
            <a:r>
              <a:rPr lang="pt-BR" sz="23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para outros lugares no mundo.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 descr="Imagem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9144000" cy="6234113"/>
          </a:xfrm>
          <a:prstGeom prst="rect">
            <a:avLst/>
          </a:prstGeom>
          <a:noFill/>
        </p:spPr>
      </p:pic>
      <p:sp>
        <p:nvSpPr>
          <p:cNvPr id="182275" name="Rectangle 3"/>
          <p:cNvSpPr>
            <a:spLocks noChangeArrowheads="1"/>
          </p:cNvSpPr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>
              <a:solidFill>
                <a:srgbClr val="000000"/>
              </a:solidFill>
            </a:endParaRPr>
          </a:p>
        </p:txBody>
      </p:sp>
      <p:sp>
        <p:nvSpPr>
          <p:cNvPr id="182276" name="Rectangle 4"/>
          <p:cNvSpPr>
            <a:spLocks noChangeArrowheads="1"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>
              <a:solidFill>
                <a:srgbClr val="000000"/>
              </a:solidFill>
            </a:endParaRPr>
          </a:p>
        </p:txBody>
      </p:sp>
      <p:sp>
        <p:nvSpPr>
          <p:cNvPr id="182277" name="Rectangle 5"/>
          <p:cNvSpPr>
            <a:spLocks noChangeArrowheads="1"/>
          </p:cNvSpPr>
          <p:nvPr/>
        </p:nvSpPr>
        <p:spPr bwMode="auto">
          <a:xfrm>
            <a:off x="0" y="0"/>
            <a:ext cx="40386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>
              <a:solidFill>
                <a:srgbClr val="000000"/>
              </a:solidFill>
            </a:endParaRPr>
          </a:p>
        </p:txBody>
      </p:sp>
      <p:sp>
        <p:nvSpPr>
          <p:cNvPr id="182279" name="Text Box 7"/>
          <p:cNvSpPr txBox="1">
            <a:spLocks noChangeArrowheads="1"/>
          </p:cNvSpPr>
          <p:nvPr/>
        </p:nvSpPr>
        <p:spPr bwMode="auto">
          <a:xfrm>
            <a:off x="88900" y="762000"/>
            <a:ext cx="3810000" cy="4693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23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Os </a:t>
            </a:r>
            <a:r>
              <a:rPr lang="pt-BR" sz="23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Toltecs</a:t>
            </a:r>
            <a:r>
              <a:rPr lang="pt-BR" sz="23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dizem que eles começaram como uma família de sete amigos e suas esposas que falaram a mesma </a:t>
            </a:r>
            <a:r>
              <a:rPr lang="pt-BR" sz="23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língua.  </a:t>
            </a:r>
            <a:r>
              <a:rPr lang="pt-BR" sz="23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Eles cruzaram grandes águas, viveram em cavernas, e </a:t>
            </a:r>
            <a:r>
              <a:rPr lang="pt-BR" sz="23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viajaram </a:t>
            </a:r>
            <a:r>
              <a:rPr lang="pt-BR" sz="23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por 104 anos até chegaram em </a:t>
            </a:r>
            <a:r>
              <a:rPr lang="pt-BR" sz="23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Hue</a:t>
            </a:r>
            <a:r>
              <a:rPr lang="pt-BR" sz="23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pt-BR" sz="23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Hue</a:t>
            </a:r>
            <a:r>
              <a:rPr lang="pt-BR" sz="23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pt-BR" sz="23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Tlapalan</a:t>
            </a:r>
            <a:r>
              <a:rPr lang="pt-BR" sz="23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(parte sul de </a:t>
            </a:r>
            <a:r>
              <a:rPr lang="pt-BR" sz="23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México).  </a:t>
            </a:r>
            <a:r>
              <a:rPr lang="pt-BR" sz="23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Isso foi 520 anos depois do grande dilúvio.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 descr="Imagem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" y="152400"/>
            <a:ext cx="9140825" cy="6605588"/>
          </a:xfrm>
          <a:prstGeom prst="rect">
            <a:avLst/>
          </a:prstGeom>
          <a:noFill/>
        </p:spPr>
      </p:pic>
      <p:sp>
        <p:nvSpPr>
          <p:cNvPr id="176131" name="Rectangle 3"/>
          <p:cNvSpPr>
            <a:spLocks noChangeArrowheads="1"/>
          </p:cNvSpPr>
          <p:nvPr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>
              <a:solidFill>
                <a:srgbClr val="000000"/>
              </a:solidFill>
            </a:endParaRPr>
          </a:p>
        </p:txBody>
      </p:sp>
      <p:sp>
        <p:nvSpPr>
          <p:cNvPr id="176132" name="Rectangle 4"/>
          <p:cNvSpPr>
            <a:spLocks noChangeArrowheads="1"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>
              <a:solidFill>
                <a:srgbClr val="000000"/>
              </a:solidFill>
            </a:endParaRPr>
          </a:p>
        </p:txBody>
      </p:sp>
      <p:sp>
        <p:nvSpPr>
          <p:cNvPr id="176133" name="Rectangle 5"/>
          <p:cNvSpPr>
            <a:spLocks noChangeArrowheads="1"/>
          </p:cNvSpPr>
          <p:nvPr/>
        </p:nvSpPr>
        <p:spPr bwMode="auto">
          <a:xfrm>
            <a:off x="4495800" y="0"/>
            <a:ext cx="46482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>
              <a:solidFill>
                <a:srgbClr val="000000"/>
              </a:solidFill>
            </a:endParaRPr>
          </a:p>
        </p:txBody>
      </p:sp>
      <p:sp>
        <p:nvSpPr>
          <p:cNvPr id="176134" name="Text Box 6"/>
          <p:cNvSpPr txBox="1">
            <a:spLocks noChangeArrowheads="1"/>
          </p:cNvSpPr>
          <p:nvPr/>
        </p:nvSpPr>
        <p:spPr bwMode="auto">
          <a:xfrm>
            <a:off x="4724400" y="101600"/>
            <a:ext cx="1828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Babilônia</a:t>
            </a:r>
          </a:p>
        </p:txBody>
      </p:sp>
      <p:sp>
        <p:nvSpPr>
          <p:cNvPr id="176135" name="Text Box 7"/>
          <p:cNvSpPr txBox="1">
            <a:spLocks noChangeArrowheads="1"/>
          </p:cNvSpPr>
          <p:nvPr/>
        </p:nvSpPr>
        <p:spPr bwMode="auto">
          <a:xfrm>
            <a:off x="4737100" y="728663"/>
            <a:ext cx="440690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Alem do registro encontrado na Bíblia, </a:t>
            </a:r>
            <a:r>
              <a:rPr lang="pt-BR" sz="2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 </a:t>
            </a:r>
            <a:r>
              <a:rPr lang="pt-BR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mais </a:t>
            </a:r>
            <a:r>
              <a:rPr lang="pt-BR" sz="2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antiga </a:t>
            </a:r>
            <a:r>
              <a:rPr lang="pt-BR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história do Grande Dilúvio é </a:t>
            </a:r>
            <a:r>
              <a:rPr lang="pt-BR" sz="2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uma tabuinha encontrada na </a:t>
            </a:r>
            <a:r>
              <a:rPr lang="pt-BR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Babilônia.  </a:t>
            </a:r>
            <a:r>
              <a:rPr lang="pt-BR" sz="2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Esta tabuinha refere-se à </a:t>
            </a:r>
            <a:r>
              <a:rPr lang="pt-BR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outra mais velha </a:t>
            </a:r>
            <a:r>
              <a:rPr lang="pt-BR" sz="2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tabuinha de </a:t>
            </a:r>
            <a:r>
              <a:rPr lang="pt-BR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que foi </a:t>
            </a:r>
            <a:r>
              <a:rPr lang="pt-BR" sz="2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copiada, </a:t>
            </a:r>
            <a:r>
              <a:rPr lang="pt-BR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mas somente fragmentos eram encontrados </a:t>
            </a:r>
            <a:r>
              <a:rPr lang="pt-BR" sz="2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da </a:t>
            </a:r>
            <a:r>
              <a:rPr lang="pt-BR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mais </a:t>
            </a:r>
            <a:r>
              <a:rPr lang="pt-BR" sz="2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velha, </a:t>
            </a:r>
            <a:r>
              <a:rPr lang="pt-BR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que veio de um antigo rei de Babilônia.  Porque muitas pessoas </a:t>
            </a:r>
            <a:r>
              <a:rPr lang="pt-BR" sz="2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viveram </a:t>
            </a:r>
            <a:r>
              <a:rPr lang="pt-BR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centenas de anos </a:t>
            </a:r>
            <a:r>
              <a:rPr lang="pt-BR" sz="2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naquela </a:t>
            </a:r>
            <a:r>
              <a:rPr lang="pt-BR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época, a história do Dilúvio poderia ter sido </a:t>
            </a:r>
            <a:r>
              <a:rPr lang="pt-BR" sz="2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introduzida </a:t>
            </a:r>
            <a:r>
              <a:rPr lang="pt-BR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por </a:t>
            </a:r>
            <a:r>
              <a:rPr lang="pt-BR" sz="2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alguém </a:t>
            </a:r>
            <a:r>
              <a:rPr lang="pt-BR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como Rei </a:t>
            </a:r>
            <a:r>
              <a:rPr lang="pt-BR" sz="2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Anrafal</a:t>
            </a:r>
            <a:r>
              <a:rPr lang="pt-BR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(Gên. 14:1), que </a:t>
            </a:r>
            <a:r>
              <a:rPr lang="pt-BR" sz="2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foi </a:t>
            </a:r>
            <a:r>
              <a:rPr lang="pt-BR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um dos primeiros reis </a:t>
            </a:r>
            <a:r>
              <a:rPr lang="pt-BR" sz="2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da </a:t>
            </a:r>
            <a:r>
              <a:rPr lang="pt-BR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Babilônia depois do dilúvio.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 descr="Imagem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" y="152400"/>
            <a:ext cx="9140825" cy="6605588"/>
          </a:xfrm>
          <a:prstGeom prst="rect">
            <a:avLst/>
          </a:prstGeom>
          <a:noFill/>
        </p:spPr>
      </p:pic>
      <p:sp>
        <p:nvSpPr>
          <p:cNvPr id="184323" name="Rectangle 3"/>
          <p:cNvSpPr>
            <a:spLocks noChangeArrowheads="1"/>
          </p:cNvSpPr>
          <p:nvPr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>
              <a:solidFill>
                <a:srgbClr val="000000"/>
              </a:solidFill>
            </a:endParaRPr>
          </a:p>
        </p:txBody>
      </p:sp>
      <p:sp>
        <p:nvSpPr>
          <p:cNvPr id="184324" name="Rectangle 4"/>
          <p:cNvSpPr>
            <a:spLocks noChangeArrowheads="1"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>
              <a:solidFill>
                <a:srgbClr val="000000"/>
              </a:solidFill>
            </a:endParaRPr>
          </a:p>
        </p:txBody>
      </p:sp>
      <p:sp>
        <p:nvSpPr>
          <p:cNvPr id="184325" name="Rectangle 5"/>
          <p:cNvSpPr>
            <a:spLocks noChangeArrowheads="1"/>
          </p:cNvSpPr>
          <p:nvPr/>
        </p:nvSpPr>
        <p:spPr bwMode="auto">
          <a:xfrm>
            <a:off x="4495800" y="0"/>
            <a:ext cx="46482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>
              <a:solidFill>
                <a:srgbClr val="000000"/>
              </a:solidFill>
            </a:endParaRPr>
          </a:p>
        </p:txBody>
      </p:sp>
      <p:sp>
        <p:nvSpPr>
          <p:cNvPr id="184327" name="Text Box 7"/>
          <p:cNvSpPr txBox="1">
            <a:spLocks noChangeArrowheads="1"/>
          </p:cNvSpPr>
          <p:nvPr/>
        </p:nvSpPr>
        <p:spPr bwMode="auto">
          <a:xfrm>
            <a:off x="4737100" y="728663"/>
            <a:ext cx="44069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2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Outra </a:t>
            </a:r>
            <a:r>
              <a:rPr lang="pt-BR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estória do dilúvio era popular durante o tempo de </a:t>
            </a:r>
            <a:r>
              <a:rPr lang="pt-BR" sz="2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Alexandre, </a:t>
            </a:r>
            <a:r>
              <a:rPr lang="pt-BR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 Grande, provavelmente preparado por um </a:t>
            </a:r>
            <a:r>
              <a:rPr lang="pt-BR" sz="2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historiador da  </a:t>
            </a:r>
            <a:r>
              <a:rPr lang="pt-BR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Babilônia para o benefício dos gregos.  Ele escreveu </a:t>
            </a:r>
            <a:r>
              <a:rPr lang="pt-BR" sz="2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sobre os </a:t>
            </a:r>
            <a:r>
              <a:rPr lang="pt-BR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líderes antes do dilúvio e do grande dilúvio que cobriu a terra.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990600"/>
          </a:xfrm>
        </p:spPr>
        <p:txBody>
          <a:bodyPr/>
          <a:lstStyle/>
          <a:p>
            <a:r>
              <a:rPr lang="pt-BR" sz="2800" b="1">
                <a:effectLst>
                  <a:outerShdw blurRad="38100" dist="38100" dir="2700000" algn="tl">
                    <a:srgbClr val="FFFFFF"/>
                  </a:outerShdw>
                </a:effectLst>
              </a:rPr>
              <a:t>10 RAZÕES PARA ACREDITAR QUE O DILÚVIO ERA UNIVERSAL</a:t>
            </a:r>
          </a:p>
        </p:txBody>
      </p:sp>
      <p:sp>
        <p:nvSpPr>
          <p:cNvPr id="143364" name="Rectangle 4"/>
          <p:cNvSpPr>
            <a:spLocks noChangeArrowheads="1"/>
          </p:cNvSpPr>
          <p:nvPr/>
        </p:nvSpPr>
        <p:spPr bwMode="auto">
          <a:xfrm>
            <a:off x="152400" y="1193800"/>
            <a:ext cx="8839200" cy="48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 Duração do Dilúvio...................................................um ano e 18 dias.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 Profundidade do Dilúvio........6,7 mêtros acima do monte mais alto.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 Tamanho da Arca.........135 mêtros comprido, 22,5 largo e 13,5 alto. 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 Propósito do Dilúvio..................destruir toda a vida em toda a terra.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 Necessidade para a Arca...........................................preservar a vida.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 Arco-íris e Sua Promessa.............. não haverá dilúvio mundial mais. 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Testemunho de Pedro..... afirma que o mundo foi coberto com  água.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 Testemunho de Jesus..................................... o dilúvio matou todos.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As Lendas Mundiais de um Dilúvio......................... em todo o mundo.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43365" name="Rectangle 5"/>
          <p:cNvSpPr>
            <a:spLocks noChangeArrowheads="1"/>
          </p:cNvSpPr>
          <p:nvPr/>
        </p:nvSpPr>
        <p:spPr bwMode="auto">
          <a:xfrm>
            <a:off x="152400" y="1193800"/>
            <a:ext cx="8839200" cy="543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 Duração do Dilúvio...................................................um ano e 18 dias.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 Profundidade do Dilúvio........6,7 mêtros acima do monte mais alto.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 Tamanho da Arca.........135 mêtros comprido, 22,5 largo e 13,5 alto. 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 Propósito do Dilúvio..................destruir toda a vida em toda a terra.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 Necessidade para a Arca...........................................preservar a vida.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 Arco-íris e Sua Promessa.............. não haverá dilúvio mundial mais. 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Testemunho de Pedro..... afirma que o mundo foi coberto com  água.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 Testemunho de Jesus..................................... o dilúvio matou todos.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As Lendas Mundiais de um Dilúvio......................... em todo o mundo.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As Evidências Geológicas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pt-BR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A DURAÇÃO DO DILÚVIO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5181600" y="1447800"/>
            <a:ext cx="3962400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Um ano e 18 dias para um dilúvio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local?  </a:t>
            </a:r>
            <a:endParaRPr lang="pt-BR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378 </a:t>
            </a:r>
            <a:r>
              <a:rPr lang="en-U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÷ 30 = 12 (18)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</a:t>
            </a:r>
            <a:r>
              <a:rPr lang="pt-BR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 mês é calculado com 30 dias.)</a:t>
            </a: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5448300" y="4006850"/>
            <a:ext cx="3276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Não!  </a:t>
            </a:r>
            <a:endParaRPr lang="pt-BR" sz="1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5486400" y="5057775"/>
            <a:ext cx="32766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Ele foi mundial!</a:t>
            </a:r>
            <a:endParaRPr lang="pt-BR" sz="1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94344" y="1206479"/>
          <a:ext cx="4725689" cy="5400601"/>
        </p:xfrm>
        <a:graphic>
          <a:graphicData uri="http://schemas.openxmlformats.org/drawingml/2006/table">
            <a:tbl>
              <a:tblPr/>
              <a:tblGrid>
                <a:gridCol w="469348"/>
                <a:gridCol w="3727174"/>
                <a:gridCol w="529167"/>
              </a:tblGrid>
              <a:tr h="21231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82700" algn="l"/>
                          <a:tab pos="2971800" algn="ctr"/>
                        </a:tabLst>
                      </a:pPr>
                      <a:r>
                        <a:rPr lang="pt-BR" sz="900" b="1" dirty="0">
                          <a:latin typeface="Calibri"/>
                          <a:ea typeface="Calibri"/>
                          <a:cs typeface="Times New Roman"/>
                        </a:rPr>
                        <a:t>Dia 0</a:t>
                      </a:r>
                      <a:endParaRPr lang="en-US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82700" algn="l"/>
                          <a:tab pos="2971800" algn="ctr"/>
                        </a:tabLst>
                      </a:pPr>
                      <a:r>
                        <a:rPr lang="pt-BR" sz="1000" dirty="0">
                          <a:latin typeface="Calibri"/>
                          <a:ea typeface="Calibri"/>
                          <a:cs typeface="Times New Roman"/>
                        </a:rPr>
                        <a:t>Noé e sua família estão </a:t>
                      </a:r>
                      <a:r>
                        <a:rPr lang="pt-BR" sz="1000" dirty="0" smtClean="0">
                          <a:latin typeface="Calibri"/>
                          <a:ea typeface="Calibri"/>
                          <a:cs typeface="Times New Roman"/>
                        </a:rPr>
                        <a:t>fechados </a:t>
                      </a:r>
                      <a:r>
                        <a:rPr lang="pt-BR" sz="1000" dirty="0">
                          <a:latin typeface="Calibri"/>
                          <a:ea typeface="Calibri"/>
                          <a:cs typeface="Times New Roman"/>
                        </a:rPr>
                        <a:t>dentro da arca (Gên. 7:10).</a:t>
                      </a:r>
                      <a:endParaRPr lang="en-US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82700" algn="l"/>
                          <a:tab pos="2971800" algn="ctr"/>
                        </a:tabLst>
                      </a:pPr>
                      <a:r>
                        <a:rPr lang="pt-BR" sz="900" b="1">
                          <a:latin typeface="Calibri"/>
                          <a:ea typeface="Calibri"/>
                          <a:cs typeface="Times New Roman"/>
                        </a:rPr>
                        <a:t>7 dias</a:t>
                      </a:r>
                      <a:endParaRPr lang="en-U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</a:tr>
              <a:tr h="8492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82700" algn="l"/>
                          <a:tab pos="2971800" algn="ctr"/>
                        </a:tabLst>
                      </a:pPr>
                      <a:r>
                        <a:rPr lang="pt-BR" sz="900" b="1">
                          <a:latin typeface="Calibri"/>
                          <a:ea typeface="Calibri"/>
                          <a:cs typeface="Times New Roman"/>
                        </a:rPr>
                        <a:t>Dia 7</a:t>
                      </a:r>
                      <a:endParaRPr lang="en-U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82700" algn="l"/>
                          <a:tab pos="2971800" algn="ctr"/>
                        </a:tabLst>
                      </a:pPr>
                      <a:r>
                        <a:rPr lang="pt-BR" sz="1000" b="1" dirty="0">
                          <a:latin typeface="Calibri"/>
                          <a:ea typeface="Calibri"/>
                          <a:cs typeface="Times New Roman"/>
                        </a:rPr>
                        <a:t>Dilúvio Começa</a:t>
                      </a:r>
                      <a:r>
                        <a:rPr lang="pt-BR" sz="1000" dirty="0">
                          <a:latin typeface="Calibri"/>
                          <a:ea typeface="Calibri"/>
                          <a:cs typeface="Times New Roman"/>
                        </a:rPr>
                        <a:t>: Águas debaixo do chão saíram e a chuva </a:t>
                      </a:r>
                      <a:r>
                        <a:rPr lang="pt-BR" sz="1000" dirty="0" smtClean="0">
                          <a:latin typeface="Calibri"/>
                          <a:ea typeface="Calibri"/>
                          <a:cs typeface="Times New Roman"/>
                        </a:rPr>
                        <a:t>começa a </a:t>
                      </a:r>
                      <a:r>
                        <a:rPr lang="pt-BR" sz="1000" dirty="0">
                          <a:latin typeface="Calibri"/>
                          <a:ea typeface="Calibri"/>
                          <a:cs typeface="Times New Roman"/>
                        </a:rPr>
                        <a:t>cair. Por quarenta dias há chuva, erupções, terremotos, erosão, etc. (Gên. 7:12, 17). As águas cobrem a terra inteira (Gên. 7:18-20). Todas as criaturas da terra morrem (Gên. 7:21-22).</a:t>
                      </a:r>
                      <a:endParaRPr lang="en-US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82700" algn="l"/>
                          <a:tab pos="2971800" algn="ctr"/>
                        </a:tabLst>
                      </a:pPr>
                      <a:r>
                        <a:rPr lang="pt-BR" sz="900" b="1" dirty="0">
                          <a:latin typeface="Calibri"/>
                          <a:ea typeface="Calibri"/>
                          <a:cs typeface="Times New Roman"/>
                        </a:rPr>
                        <a:t>40 dias</a:t>
                      </a:r>
                      <a:endParaRPr lang="en-US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</a:tr>
              <a:tr h="72976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82700" algn="l"/>
                          <a:tab pos="2971800" algn="ctr"/>
                        </a:tabLst>
                      </a:pPr>
                      <a:r>
                        <a:rPr lang="pt-BR" sz="900" b="1">
                          <a:latin typeface="Calibri"/>
                          <a:ea typeface="Calibri"/>
                          <a:cs typeface="Times New Roman"/>
                        </a:rPr>
                        <a:t>Dia 47</a:t>
                      </a:r>
                      <a:endParaRPr lang="en-U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82700" algn="l"/>
                          <a:tab pos="2971800" algn="ctr"/>
                        </a:tabLst>
                      </a:pPr>
                      <a:r>
                        <a:rPr lang="pt-BR" sz="1000" b="1" dirty="0">
                          <a:latin typeface="Calibri"/>
                          <a:ea typeface="Calibri"/>
                          <a:cs typeface="Times New Roman"/>
                        </a:rPr>
                        <a:t>A Chuva Para</a:t>
                      </a:r>
                      <a:r>
                        <a:rPr lang="pt-BR" sz="1000" dirty="0">
                          <a:latin typeface="Calibri"/>
                          <a:ea typeface="Calibri"/>
                          <a:cs typeface="Times New Roman"/>
                        </a:rPr>
                        <a:t>: Por mais 110 dias as águas cobrem a terra (Gên. 7:24). Muitas rochas </a:t>
                      </a:r>
                      <a:r>
                        <a:rPr lang="pt-BR" sz="1000" dirty="0" smtClean="0">
                          <a:latin typeface="Calibri"/>
                          <a:ea typeface="Calibri"/>
                          <a:cs typeface="Times New Roman"/>
                        </a:rPr>
                        <a:t>são </a:t>
                      </a:r>
                      <a:r>
                        <a:rPr lang="pt-BR" sz="1000" dirty="0">
                          <a:latin typeface="Calibri"/>
                          <a:ea typeface="Calibri"/>
                          <a:cs typeface="Times New Roman"/>
                        </a:rPr>
                        <a:t>depositadas e fósseis </a:t>
                      </a:r>
                      <a:r>
                        <a:rPr lang="pt-BR" sz="1000" dirty="0" smtClean="0">
                          <a:latin typeface="Calibri"/>
                          <a:ea typeface="Calibri"/>
                          <a:cs typeface="Times New Roman"/>
                        </a:rPr>
                        <a:t>são </a:t>
                      </a:r>
                      <a:r>
                        <a:rPr lang="pt-BR" sz="1000" dirty="0">
                          <a:latin typeface="Calibri"/>
                          <a:ea typeface="Calibri"/>
                          <a:cs typeface="Times New Roman"/>
                        </a:rPr>
                        <a:t>enterrados</a:t>
                      </a:r>
                      <a:r>
                        <a:rPr lang="pt-BR" sz="1000" dirty="0" smtClean="0">
                          <a:latin typeface="Calibri"/>
                          <a:ea typeface="Calibri"/>
                          <a:cs typeface="Times New Roman"/>
                        </a:rPr>
                        <a:t>.</a:t>
                      </a:r>
                      <a:endParaRPr lang="en-US" sz="9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82700" algn="l"/>
                          <a:tab pos="2971800" algn="ctr"/>
                        </a:tabLst>
                      </a:pPr>
                      <a:endParaRPr lang="en-US" sz="9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82700" algn="l"/>
                          <a:tab pos="2971800" algn="ctr"/>
                        </a:tabLst>
                      </a:pPr>
                      <a:r>
                        <a:rPr lang="pt-BR" sz="1000" dirty="0" smtClean="0">
                          <a:latin typeface="Calibri"/>
                          <a:ea typeface="Calibri"/>
                          <a:cs typeface="Times New Roman"/>
                        </a:rPr>
                        <a:t>Finalmente </a:t>
                      </a:r>
                      <a:r>
                        <a:rPr lang="pt-BR" sz="1000" dirty="0">
                          <a:latin typeface="Calibri"/>
                          <a:ea typeface="Calibri"/>
                          <a:cs typeface="Times New Roman"/>
                        </a:rPr>
                        <a:t>o nível da água começa </a:t>
                      </a:r>
                      <a:r>
                        <a:rPr lang="pt-BR" sz="1000" dirty="0" smtClean="0">
                          <a:latin typeface="Calibri"/>
                          <a:ea typeface="Calibri"/>
                          <a:cs typeface="Times New Roman"/>
                        </a:rPr>
                        <a:t>a </a:t>
                      </a:r>
                      <a:r>
                        <a:rPr lang="pt-BR" sz="1000" dirty="0">
                          <a:latin typeface="Calibri"/>
                          <a:ea typeface="Calibri"/>
                          <a:cs typeface="Times New Roman"/>
                        </a:rPr>
                        <a:t>descer.</a:t>
                      </a:r>
                      <a:endParaRPr lang="en-US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82700" algn="l"/>
                          <a:tab pos="2971800" algn="ctr"/>
                        </a:tabLst>
                      </a:pPr>
                      <a:r>
                        <a:rPr lang="pt-BR" sz="900" b="1" dirty="0">
                          <a:latin typeface="Calibri"/>
                          <a:ea typeface="Calibri"/>
                          <a:cs typeface="Times New Roman"/>
                        </a:rPr>
                        <a:t>110 dias</a:t>
                      </a:r>
                      <a:endParaRPr lang="en-US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</a:tr>
              <a:tr h="106155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82700" algn="l"/>
                          <a:tab pos="2971800" algn="ctr"/>
                        </a:tabLst>
                      </a:pPr>
                      <a:r>
                        <a:rPr lang="pt-BR" sz="900" b="1">
                          <a:latin typeface="Calibri"/>
                          <a:ea typeface="Calibri"/>
                          <a:cs typeface="Times New Roman"/>
                        </a:rPr>
                        <a:t>Dia 157</a:t>
                      </a:r>
                      <a:endParaRPr lang="en-U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82700" algn="l"/>
                          <a:tab pos="2971800" algn="ctr"/>
                        </a:tabLst>
                      </a:pPr>
                      <a:r>
                        <a:rPr lang="pt-BR" sz="1000" b="1" dirty="0">
                          <a:latin typeface="Calibri"/>
                          <a:ea typeface="Calibri"/>
                          <a:cs typeface="Times New Roman"/>
                        </a:rPr>
                        <a:t>A Acra </a:t>
                      </a:r>
                      <a:r>
                        <a:rPr lang="pt-BR" sz="1000" b="1" dirty="0" smtClean="0">
                          <a:latin typeface="Calibri"/>
                          <a:ea typeface="Calibri"/>
                          <a:cs typeface="Times New Roman"/>
                        </a:rPr>
                        <a:t>Repousa </a:t>
                      </a:r>
                      <a:r>
                        <a:rPr lang="pt-BR" sz="1000" b="1" dirty="0">
                          <a:latin typeface="Calibri"/>
                          <a:ea typeface="Calibri"/>
                          <a:cs typeface="Times New Roman"/>
                        </a:rPr>
                        <a:t>Sobre os “Novos” Montes de Ararate (Gên. 8:4)</a:t>
                      </a:r>
                      <a:r>
                        <a:rPr lang="pt-BR" sz="1000" dirty="0">
                          <a:latin typeface="Calibri"/>
                          <a:ea typeface="Calibri"/>
                          <a:cs typeface="Times New Roman"/>
                        </a:rPr>
                        <a:t>: Por 74 dias Noé e sua família esperam, enquanto as águas </a:t>
                      </a:r>
                      <a:r>
                        <a:rPr lang="pt-BR" sz="1000" dirty="0" smtClean="0">
                          <a:latin typeface="Calibri"/>
                          <a:ea typeface="Calibri"/>
                          <a:cs typeface="Times New Roman"/>
                        </a:rPr>
                        <a:t>continuam a </a:t>
                      </a:r>
                      <a:r>
                        <a:rPr lang="pt-BR" sz="1000" dirty="0">
                          <a:latin typeface="Calibri"/>
                          <a:ea typeface="Calibri"/>
                          <a:cs typeface="Times New Roman"/>
                        </a:rPr>
                        <a:t>descer. Um grande vento (Gên. 8:1) ajuda forçar a água fora da terra. As montanhas continuam a subir e os vales </a:t>
                      </a:r>
                      <a:r>
                        <a:rPr lang="pt-BR" sz="1000" dirty="0" smtClean="0">
                          <a:latin typeface="Calibri"/>
                          <a:ea typeface="Calibri"/>
                          <a:cs typeface="Times New Roman"/>
                        </a:rPr>
                        <a:t>a descer</a:t>
                      </a:r>
                      <a:r>
                        <a:rPr lang="pt-BR" sz="1000" dirty="0">
                          <a:latin typeface="Calibri"/>
                          <a:ea typeface="Calibri"/>
                          <a:cs typeface="Times New Roman"/>
                        </a:rPr>
                        <a:t>. As águas começam se juntar nos novos oceanos.</a:t>
                      </a:r>
                      <a:endParaRPr lang="en-US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82700" algn="l"/>
                          <a:tab pos="2971800" algn="ctr"/>
                        </a:tabLst>
                      </a:pPr>
                      <a:r>
                        <a:rPr lang="pt-BR" sz="900" b="1">
                          <a:latin typeface="Calibri"/>
                          <a:ea typeface="Calibri"/>
                          <a:cs typeface="Times New Roman"/>
                        </a:rPr>
                        <a:t>74 dias</a:t>
                      </a:r>
                      <a:endParaRPr lang="en-U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</a:tr>
              <a:tr h="4246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82700" algn="l"/>
                          <a:tab pos="2971800" algn="ctr"/>
                        </a:tabLst>
                      </a:pPr>
                      <a:r>
                        <a:rPr lang="pt-BR" sz="900" b="1">
                          <a:latin typeface="Calibri"/>
                          <a:ea typeface="Calibri"/>
                          <a:cs typeface="Times New Roman"/>
                        </a:rPr>
                        <a:t>Dia 231</a:t>
                      </a:r>
                      <a:endParaRPr lang="en-U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82700" algn="l"/>
                          <a:tab pos="2971800" algn="ctr"/>
                        </a:tabLst>
                      </a:pPr>
                      <a:r>
                        <a:rPr lang="pt-BR" sz="1000" b="1" dirty="0">
                          <a:latin typeface="Calibri"/>
                          <a:ea typeface="Calibri"/>
                          <a:cs typeface="Times New Roman"/>
                        </a:rPr>
                        <a:t>Outras Montanhas Aparecem</a:t>
                      </a:r>
                      <a:r>
                        <a:rPr lang="pt-BR" sz="1000" dirty="0">
                          <a:latin typeface="Calibri"/>
                          <a:ea typeface="Calibri"/>
                          <a:cs typeface="Times New Roman"/>
                        </a:rPr>
                        <a:t>: Por mais 40 dias, todos na arca esperam para que a terra seque e as plantas cresçam (Gên. 8:7).</a:t>
                      </a:r>
                      <a:endParaRPr lang="en-US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82700" algn="l"/>
                          <a:tab pos="2971800" algn="ctr"/>
                        </a:tabLst>
                      </a:pPr>
                      <a:r>
                        <a:rPr lang="pt-BR" sz="900" b="1">
                          <a:latin typeface="Calibri"/>
                          <a:ea typeface="Calibri"/>
                          <a:cs typeface="Times New Roman"/>
                        </a:rPr>
                        <a:t>40 dias</a:t>
                      </a:r>
                      <a:endParaRPr lang="en-U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</a:tr>
              <a:tr h="63693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82700" algn="l"/>
                          <a:tab pos="2971800" algn="ctr"/>
                        </a:tabLst>
                      </a:pPr>
                      <a:r>
                        <a:rPr lang="pt-BR" sz="900" b="1">
                          <a:latin typeface="Calibri"/>
                          <a:ea typeface="Calibri"/>
                          <a:cs typeface="Times New Roman"/>
                        </a:rPr>
                        <a:t>Dia 274</a:t>
                      </a:r>
                      <a:endParaRPr lang="en-U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82700" algn="l"/>
                          <a:tab pos="2971800" algn="ctr"/>
                        </a:tabLst>
                      </a:pPr>
                      <a:r>
                        <a:rPr lang="pt-BR" sz="1000" b="1">
                          <a:latin typeface="Calibri"/>
                          <a:ea typeface="Calibri"/>
                          <a:cs typeface="Times New Roman"/>
                        </a:rPr>
                        <a:t>Noé Envia Aves Para Espiar a Terra</a:t>
                      </a:r>
                      <a:r>
                        <a:rPr lang="pt-BR" sz="1000">
                          <a:latin typeface="Calibri"/>
                          <a:ea typeface="Calibri"/>
                          <a:cs typeface="Times New Roman"/>
                        </a:rPr>
                        <a:t>: Noé envia um corvo e 2 pombas. A terceira pomba não volta. Tudo em intervalos de 7 dias cada (Gên. 8:8, 10, 12).</a:t>
                      </a:r>
                      <a:endParaRPr lang="en-U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82700" algn="l"/>
                          <a:tab pos="2971800" algn="ctr"/>
                        </a:tabLst>
                      </a:pPr>
                      <a:r>
                        <a:rPr lang="pt-BR" sz="900" b="1">
                          <a:latin typeface="Calibri"/>
                          <a:ea typeface="Calibri"/>
                          <a:cs typeface="Times New Roman"/>
                        </a:rPr>
                        <a:t>21 dias</a:t>
                      </a:r>
                      <a:endParaRPr lang="en-U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</a:tr>
              <a:tr h="63693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82700" algn="l"/>
                          <a:tab pos="2971800" algn="ctr"/>
                        </a:tabLst>
                      </a:pPr>
                      <a:r>
                        <a:rPr lang="pt-BR" sz="900" b="1">
                          <a:latin typeface="Calibri"/>
                          <a:ea typeface="Calibri"/>
                          <a:cs typeface="Times New Roman"/>
                        </a:rPr>
                        <a:t>Dia 299</a:t>
                      </a:r>
                      <a:endParaRPr lang="en-U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82700" algn="l"/>
                          <a:tab pos="2971800" algn="ctr"/>
                        </a:tabLst>
                      </a:pPr>
                      <a:r>
                        <a:rPr lang="pt-BR" sz="1000" b="1" dirty="0">
                          <a:latin typeface="Calibri"/>
                          <a:ea typeface="Calibri"/>
                          <a:cs typeface="Times New Roman"/>
                        </a:rPr>
                        <a:t>A Terceira Pomba Não Volta</a:t>
                      </a:r>
                      <a:r>
                        <a:rPr lang="pt-BR" sz="1000" dirty="0">
                          <a:latin typeface="Calibri"/>
                          <a:ea typeface="Calibri"/>
                          <a:cs typeface="Times New Roman"/>
                        </a:rPr>
                        <a:t>: Depois que a terceira pomba não volta, Noé espera mais 22 dias enquanto a terra continua </a:t>
                      </a:r>
                      <a:r>
                        <a:rPr lang="pt-BR" sz="1000" dirty="0" smtClean="0">
                          <a:latin typeface="Calibri"/>
                          <a:ea typeface="Calibri"/>
                          <a:cs typeface="Times New Roman"/>
                        </a:rPr>
                        <a:t> a </a:t>
                      </a:r>
                      <a:r>
                        <a:rPr lang="pt-BR" sz="1000" dirty="0">
                          <a:latin typeface="Calibri"/>
                          <a:ea typeface="Calibri"/>
                          <a:cs typeface="Times New Roman"/>
                        </a:rPr>
                        <a:t>secar (Gên. 8:13).</a:t>
                      </a:r>
                      <a:endParaRPr lang="en-US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82700" algn="l"/>
                          <a:tab pos="2971800" algn="ctr"/>
                        </a:tabLst>
                      </a:pPr>
                      <a:r>
                        <a:rPr lang="pt-BR" sz="900" b="1">
                          <a:latin typeface="Calibri"/>
                          <a:ea typeface="Calibri"/>
                          <a:cs typeface="Times New Roman"/>
                        </a:rPr>
                        <a:t>29 dias</a:t>
                      </a:r>
                      <a:endParaRPr lang="en-U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</a:tr>
              <a:tr h="63693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82700" algn="l"/>
                          <a:tab pos="2971800" algn="ctr"/>
                        </a:tabLst>
                      </a:pPr>
                      <a:r>
                        <a:rPr lang="pt-BR" sz="900" b="1">
                          <a:latin typeface="Calibri"/>
                          <a:ea typeface="Calibri"/>
                          <a:cs typeface="Times New Roman"/>
                        </a:rPr>
                        <a:t>Dia 321</a:t>
                      </a:r>
                      <a:endParaRPr lang="en-U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82700" algn="l"/>
                          <a:tab pos="2971800" algn="ctr"/>
                        </a:tabLst>
                      </a:pPr>
                      <a:r>
                        <a:rPr lang="pt-BR" sz="1000" b="1" dirty="0">
                          <a:latin typeface="Calibri"/>
                          <a:ea typeface="Calibri"/>
                          <a:cs typeface="Times New Roman"/>
                        </a:rPr>
                        <a:t>A Cobertura da Arca </a:t>
                      </a:r>
                      <a:r>
                        <a:rPr lang="pt-BR" sz="1000" b="1" dirty="0" smtClean="0">
                          <a:latin typeface="Calibri"/>
                          <a:ea typeface="Calibri"/>
                          <a:cs typeface="Times New Roman"/>
                        </a:rPr>
                        <a:t>É </a:t>
                      </a:r>
                      <a:r>
                        <a:rPr lang="pt-BR" sz="1000" b="1" dirty="0">
                          <a:latin typeface="Calibri"/>
                          <a:ea typeface="Calibri"/>
                          <a:cs typeface="Times New Roman"/>
                        </a:rPr>
                        <a:t>Tirada</a:t>
                      </a:r>
                      <a:r>
                        <a:rPr lang="pt-BR" sz="1000" dirty="0">
                          <a:latin typeface="Calibri"/>
                          <a:ea typeface="Calibri"/>
                          <a:cs typeface="Times New Roman"/>
                        </a:rPr>
                        <a:t>: Mais 57 dias passam enquanto a terra fica totalmente pronta para ser habitada e Noé começa o processo de deixar a arca.</a:t>
                      </a:r>
                      <a:endParaRPr lang="en-US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82700" algn="l"/>
                          <a:tab pos="2971800" algn="ctr"/>
                        </a:tabLst>
                      </a:pPr>
                      <a:r>
                        <a:rPr lang="pt-BR" sz="900" b="1">
                          <a:latin typeface="Calibri"/>
                          <a:ea typeface="Calibri"/>
                          <a:cs typeface="Times New Roman"/>
                        </a:rPr>
                        <a:t>57 dias</a:t>
                      </a:r>
                      <a:endParaRPr lang="en-U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</a:tr>
              <a:tr h="21231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82700" algn="l"/>
                          <a:tab pos="2971800" algn="ctr"/>
                        </a:tabLst>
                      </a:pPr>
                      <a:r>
                        <a:rPr lang="pt-BR" sz="900" b="1">
                          <a:latin typeface="Calibri"/>
                          <a:ea typeface="Calibri"/>
                          <a:cs typeface="Times New Roman"/>
                        </a:rPr>
                        <a:t>Dia 378</a:t>
                      </a:r>
                      <a:endParaRPr lang="en-U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82700" algn="l"/>
                          <a:tab pos="2971800" algn="ctr"/>
                        </a:tabLst>
                      </a:pPr>
                      <a:r>
                        <a:rPr lang="pt-BR" sz="1000" dirty="0">
                          <a:latin typeface="Calibri"/>
                          <a:ea typeface="Calibri"/>
                          <a:cs typeface="Times New Roman"/>
                        </a:rPr>
                        <a:t>Noé, Sua Família e Todos os Animais Deixam a Arca!</a:t>
                      </a:r>
                      <a:endParaRPr lang="en-US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/>
      <p:bldP spid="30726" grpId="0"/>
      <p:bldP spid="3072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As Evidências Geológicas Que O Dilúvio Era Mundial</a:t>
            </a: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457200" y="1600200"/>
            <a:ext cx="822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fontAlgn="base"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sz="2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Rochas Sedimentárias em todo o mundo.</a:t>
            </a:r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457200" y="5689600"/>
            <a:ext cx="822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fontAlgn="base">
              <a:spcBef>
                <a:spcPct val="20000"/>
              </a:spcBef>
              <a:spcAft>
                <a:spcPct val="0"/>
              </a:spcAft>
            </a:pP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5.   Formação de Estalagmites e Estalactites.</a:t>
            </a:r>
          </a:p>
        </p:txBody>
      </p:sp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457200" y="4673600"/>
            <a:ext cx="822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fontAlgn="base">
              <a:spcBef>
                <a:spcPct val="20000"/>
              </a:spcBef>
              <a:spcAft>
                <a:spcPct val="0"/>
              </a:spcAft>
            </a:pP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4.   Formação de Óleo e Carvão.</a:t>
            </a:r>
          </a:p>
        </p:txBody>
      </p:sp>
      <p:sp>
        <p:nvSpPr>
          <p:cNvPr id="55303" name="Rectangle 7"/>
          <p:cNvSpPr>
            <a:spLocks noChangeArrowheads="1"/>
          </p:cNvSpPr>
          <p:nvPr/>
        </p:nvSpPr>
        <p:spPr bwMode="auto">
          <a:xfrm>
            <a:off x="457200" y="3644900"/>
            <a:ext cx="822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fontAlgn="base">
              <a:spcBef>
                <a:spcPct val="20000"/>
              </a:spcBef>
              <a:spcAft>
                <a:spcPct val="0"/>
              </a:spcAft>
            </a:pP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3.   Árvores </a:t>
            </a:r>
            <a:r>
              <a:rPr lang="pt-BR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Poliestratos</a:t>
            </a: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</p:txBody>
      </p:sp>
      <p:sp>
        <p:nvSpPr>
          <p:cNvPr id="55304" name="Rectangle 8"/>
          <p:cNvSpPr>
            <a:spLocks noChangeArrowheads="1"/>
          </p:cNvSpPr>
          <p:nvPr/>
        </p:nvSpPr>
        <p:spPr bwMode="auto">
          <a:xfrm>
            <a:off x="457200" y="262890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fontAlgn="base">
              <a:spcBef>
                <a:spcPct val="20000"/>
              </a:spcBef>
              <a:spcAft>
                <a:spcPct val="0"/>
              </a:spcAft>
            </a:pP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2.   Fósseis enterrados rapidamente.</a:t>
            </a:r>
          </a:p>
        </p:txBody>
      </p:sp>
      <p:sp>
        <p:nvSpPr>
          <p:cNvPr id="55306" name="Rectangle 10"/>
          <p:cNvSpPr>
            <a:spLocks noChangeArrowheads="1"/>
          </p:cNvSpPr>
          <p:nvPr/>
        </p:nvSpPr>
        <p:spPr bwMode="auto">
          <a:xfrm>
            <a:off x="457200" y="1600200"/>
            <a:ext cx="822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fontAlgn="base"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Rochas Sedimentárias em todo o mundo.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O Mundo Foi Transformado Pelo Dilúvio</a:t>
            </a:r>
          </a:p>
        </p:txBody>
      </p:sp>
      <p:pic>
        <p:nvPicPr>
          <p:cNvPr id="57352" name="Picture 8" descr="mundoo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24000"/>
            <a:ext cx="5181600" cy="4851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7354" name="Picture 10" descr="Sscroll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38800" y="1447800"/>
            <a:ext cx="3352800" cy="4876800"/>
          </a:xfrm>
          <a:prstGeom prst="rect">
            <a:avLst/>
          </a:prstGeom>
          <a:noFill/>
        </p:spPr>
      </p:pic>
      <p:sp>
        <p:nvSpPr>
          <p:cNvPr id="57355" name="Text Box 11"/>
          <p:cNvSpPr txBox="1">
            <a:spLocks noChangeArrowheads="1"/>
          </p:cNvSpPr>
          <p:nvPr/>
        </p:nvSpPr>
        <p:spPr bwMode="auto">
          <a:xfrm>
            <a:off x="5943600" y="2286000"/>
            <a:ext cx="2743200" cy="319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“</a:t>
            </a:r>
            <a:r>
              <a:rPr lang="pt-BR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se romperam todas as fontes do grande abismo</a:t>
            </a: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”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pt-BR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Gên. 7:11</a:t>
            </a:r>
          </a:p>
        </p:txBody>
      </p:sp>
      <p:sp>
        <p:nvSpPr>
          <p:cNvPr id="57356" name="Text Box 12"/>
          <p:cNvSpPr txBox="1">
            <a:spLocks noChangeArrowheads="1"/>
          </p:cNvSpPr>
          <p:nvPr/>
        </p:nvSpPr>
        <p:spPr bwMode="auto">
          <a:xfrm>
            <a:off x="5943600" y="5448300"/>
            <a:ext cx="27432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Uma </a:t>
            </a: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catástrofe de um ano!</a:t>
            </a:r>
          </a:p>
        </p:txBody>
      </p:sp>
      <p:sp>
        <p:nvSpPr>
          <p:cNvPr id="57357" name="Text Box 13"/>
          <p:cNvSpPr txBox="1">
            <a:spLocks noChangeArrowheads="1"/>
          </p:cNvSpPr>
          <p:nvPr/>
        </p:nvSpPr>
        <p:spPr bwMode="auto">
          <a:xfrm>
            <a:off x="5943600" y="4054475"/>
            <a:ext cx="2743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“e as janelas dos céus se abriram</a:t>
            </a: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6" grpId="0"/>
      <p:bldP spid="5735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As Fontes da Água do Dilúvio</a:t>
            </a:r>
          </a:p>
        </p:txBody>
      </p:sp>
      <p:pic>
        <p:nvPicPr>
          <p:cNvPr id="59401" name="Picture 9" descr="FountainsDeep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19581" y="3645024"/>
            <a:ext cx="4024420" cy="2736304"/>
          </a:xfrm>
          <a:prstGeom prst="rect">
            <a:avLst/>
          </a:prstGeom>
          <a:noFill/>
        </p:spPr>
      </p:pic>
      <p:sp>
        <p:nvSpPr>
          <p:cNvPr id="59403" name="Text Box 11"/>
          <p:cNvSpPr txBox="1">
            <a:spLocks noChangeArrowheads="1"/>
          </p:cNvSpPr>
          <p:nvPr/>
        </p:nvSpPr>
        <p:spPr bwMode="auto">
          <a:xfrm>
            <a:off x="304800" y="1616075"/>
            <a:ext cx="8534400" cy="120332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“As fontes dos abismos”:  Provavelmente eram lagos de água </a:t>
            </a:r>
            <a:r>
              <a:rPr lang="pt-BR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subterrânea </a:t>
            </a: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que foram soltos pelos </a:t>
            </a:r>
            <a:r>
              <a:rPr lang="pt-BR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vulcões e </a:t>
            </a: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terremotos.</a:t>
            </a:r>
          </a:p>
        </p:txBody>
      </p:sp>
      <p:pic>
        <p:nvPicPr>
          <p:cNvPr id="28" name="Picture 27" descr="fONTES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6512" y="3645024"/>
            <a:ext cx="5433887" cy="2776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As Fontes da Água do Dilúvio</a:t>
            </a:r>
          </a:p>
        </p:txBody>
      </p:sp>
      <p:sp>
        <p:nvSpPr>
          <p:cNvPr id="203781" name="Text Box 5"/>
          <p:cNvSpPr txBox="1">
            <a:spLocks noChangeArrowheads="1"/>
          </p:cNvSpPr>
          <p:nvPr/>
        </p:nvSpPr>
        <p:spPr bwMode="auto">
          <a:xfrm>
            <a:off x="304800" y="1371600"/>
            <a:ext cx="8382000" cy="12001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“As janelas dos céus”:  Provavelmente eram </a:t>
            </a:r>
            <a:r>
              <a:rPr lang="pt-BR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 </a:t>
            </a: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resultado da cobertura de água em volta da terra que condensou e caiu sobre a terra como chuva.</a:t>
            </a:r>
          </a:p>
        </p:txBody>
      </p:sp>
      <p:pic>
        <p:nvPicPr>
          <p:cNvPr id="203782" name="Picture 6" descr="Ra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3124200"/>
            <a:ext cx="3429000" cy="3140075"/>
          </a:xfrm>
          <a:prstGeom prst="rect">
            <a:avLst/>
          </a:prstGeom>
          <a:noFill/>
        </p:spPr>
      </p:pic>
      <p:pic>
        <p:nvPicPr>
          <p:cNvPr id="203783" name="Picture 7" descr="04Canapy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DFC"/>
              </a:clrFrom>
              <a:clrTo>
                <a:srgbClr val="FEFD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0" y="3124200"/>
            <a:ext cx="3276600" cy="3276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pt-BR" sz="4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Como  O Dilúvio Poderia Ter Formado A Terra</a:t>
            </a:r>
          </a:p>
        </p:txBody>
      </p:sp>
      <p:pic>
        <p:nvPicPr>
          <p:cNvPr id="61444" name="Picture 4" descr="Land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791200"/>
            <a:ext cx="2230438" cy="742950"/>
          </a:xfrm>
          <a:prstGeom prst="rect">
            <a:avLst/>
          </a:prstGeom>
          <a:noFill/>
        </p:spPr>
      </p:pic>
      <p:pic>
        <p:nvPicPr>
          <p:cNvPr id="61445" name="Picture 5" descr="Land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524000"/>
            <a:ext cx="2266950" cy="1011238"/>
          </a:xfrm>
          <a:prstGeom prst="rect">
            <a:avLst/>
          </a:prstGeom>
          <a:noFill/>
        </p:spPr>
      </p:pic>
      <p:pic>
        <p:nvPicPr>
          <p:cNvPr id="61446" name="Picture 6" descr="Land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743200"/>
            <a:ext cx="2243138" cy="854075"/>
          </a:xfrm>
          <a:prstGeom prst="rect">
            <a:avLst/>
          </a:prstGeom>
          <a:noFill/>
        </p:spPr>
      </p:pic>
      <p:pic>
        <p:nvPicPr>
          <p:cNvPr id="61447" name="Picture 7" descr="Land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3810000"/>
            <a:ext cx="2243138" cy="768350"/>
          </a:xfrm>
          <a:prstGeom prst="rect">
            <a:avLst/>
          </a:prstGeom>
          <a:noFill/>
        </p:spPr>
      </p:pic>
      <p:pic>
        <p:nvPicPr>
          <p:cNvPr id="61448" name="Picture 8" descr="Land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4800600"/>
            <a:ext cx="2219325" cy="817563"/>
          </a:xfrm>
          <a:prstGeom prst="rect">
            <a:avLst/>
          </a:prstGeom>
          <a:noFill/>
        </p:spPr>
      </p:pic>
      <p:sp>
        <p:nvSpPr>
          <p:cNvPr id="61449" name="Text Box 9"/>
          <p:cNvSpPr txBox="1">
            <a:spLocks noChangeArrowheads="1"/>
          </p:cNvSpPr>
          <p:nvPr/>
        </p:nvSpPr>
        <p:spPr bwMode="auto">
          <a:xfrm>
            <a:off x="2895600" y="1524000"/>
            <a:ext cx="5791200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pt-BR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1.   Antes do Dilúvio: Morros baixos na terra com </a:t>
            </a:r>
            <a:r>
              <a:rPr lang="pt-B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muita </a:t>
            </a:r>
            <a:r>
              <a:rPr lang="pt-BR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da água da terra em </a:t>
            </a:r>
            <a:r>
              <a:rPr lang="pt-B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reservatórios </a:t>
            </a:r>
            <a:r>
              <a:rPr lang="pt-BR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abaixo da terra.</a:t>
            </a:r>
          </a:p>
        </p:txBody>
      </p:sp>
      <p:sp>
        <p:nvSpPr>
          <p:cNvPr id="61450" name="Text Box 10"/>
          <p:cNvSpPr txBox="1">
            <a:spLocks noChangeArrowheads="1"/>
          </p:cNvSpPr>
          <p:nvPr/>
        </p:nvSpPr>
        <p:spPr bwMode="auto">
          <a:xfrm>
            <a:off x="2895600" y="2743200"/>
            <a:ext cx="59436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pt-BR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2.   O Dilúvio Começa: Terremotos soltam a água debaixo da terra, a terra começa descer com grandes muros de água invadindo do mar.</a:t>
            </a:r>
          </a:p>
          <a:p>
            <a:pPr marL="342900" indent="-342900" fontAlgn="base">
              <a:spcBef>
                <a:spcPct val="50000"/>
              </a:spcBef>
              <a:spcAft>
                <a:spcPct val="0"/>
              </a:spcAft>
            </a:pPr>
            <a:endParaRPr lang="pt-BR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1452" name="Text Box 12"/>
          <p:cNvSpPr txBox="1">
            <a:spLocks noChangeArrowheads="1"/>
          </p:cNvSpPr>
          <p:nvPr/>
        </p:nvSpPr>
        <p:spPr bwMode="auto">
          <a:xfrm>
            <a:off x="2895600" y="3810000"/>
            <a:ext cx="59436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pt-BR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3.   Durante O Dilúvio: Enquanto o dilúvio continuava, grandes quantidades de sedimentos estão </a:t>
            </a:r>
            <a:r>
              <a:rPr lang="pt-B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sendo depositados </a:t>
            </a:r>
            <a:r>
              <a:rPr lang="pt-BR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na terra submersa.</a:t>
            </a:r>
          </a:p>
          <a:p>
            <a:pPr marL="342900" indent="-342900" fontAlgn="base">
              <a:spcBef>
                <a:spcPct val="50000"/>
              </a:spcBef>
              <a:spcAft>
                <a:spcPct val="0"/>
              </a:spcAft>
            </a:pPr>
            <a:endParaRPr lang="pt-BR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1453" name="Text Box 13"/>
          <p:cNvSpPr txBox="1">
            <a:spLocks noChangeArrowheads="1"/>
          </p:cNvSpPr>
          <p:nvPr/>
        </p:nvSpPr>
        <p:spPr bwMode="auto">
          <a:xfrm>
            <a:off x="2895600" y="5867400"/>
            <a:ext cx="59436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pt-BR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5.   A Terra Hoje:  A erosão continua e vimos mais e mais das evidência de um grande dilúvio.</a:t>
            </a:r>
          </a:p>
        </p:txBody>
      </p:sp>
      <p:sp>
        <p:nvSpPr>
          <p:cNvPr id="61454" name="Text Box 14"/>
          <p:cNvSpPr txBox="1">
            <a:spLocks noChangeArrowheads="1"/>
          </p:cNvSpPr>
          <p:nvPr/>
        </p:nvSpPr>
        <p:spPr bwMode="auto">
          <a:xfrm>
            <a:off x="2895600" y="4800600"/>
            <a:ext cx="5943600" cy="97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pt-BR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4.   O Fim do Dilúvio: A terra levanta formando as montanhas, a água desce para os novos leitos dos oceanos.  Enquanto a água sai da nova terra, </a:t>
            </a:r>
            <a:r>
              <a:rPr lang="pt-B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desfiladeiros </a:t>
            </a:r>
            <a:r>
              <a:rPr lang="pt-BR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 vales estão </a:t>
            </a:r>
            <a:r>
              <a:rPr lang="pt-B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formados</a:t>
            </a:r>
            <a:r>
              <a:rPr lang="pt-BR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9" grpId="0"/>
      <p:bldP spid="61450" grpId="0"/>
      <p:bldP spid="61452" grpId="0"/>
      <p:bldP spid="61453" grpId="0"/>
      <p:bldP spid="6145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868363"/>
          </a:xfrm>
        </p:spPr>
        <p:txBody>
          <a:bodyPr/>
          <a:lstStyle/>
          <a:p>
            <a:r>
              <a:rPr lang="pt-BR" dirty="0"/>
              <a:t>Água mole em pedra dura...</a:t>
            </a:r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1066800" y="1363663"/>
            <a:ext cx="7010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1066800" y="990600"/>
            <a:ext cx="6934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2800" dirty="0">
                <a:solidFill>
                  <a:srgbClr val="000000"/>
                </a:solidFill>
              </a:rPr>
              <a:t>Como os rios escavam os cânions.</a:t>
            </a:r>
          </a:p>
        </p:txBody>
      </p:sp>
      <p:pic>
        <p:nvPicPr>
          <p:cNvPr id="62470" name="Picture 6" descr="Cânion3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763713"/>
            <a:ext cx="2209800" cy="865187"/>
          </a:xfrm>
          <a:prstGeom prst="rect">
            <a:avLst/>
          </a:prstGeom>
          <a:noFill/>
        </p:spPr>
      </p:pic>
      <p:pic>
        <p:nvPicPr>
          <p:cNvPr id="62471" name="Picture 7" descr="Cânion1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743200"/>
            <a:ext cx="2209800" cy="1852613"/>
          </a:xfrm>
          <a:prstGeom prst="rect">
            <a:avLst/>
          </a:prstGeom>
          <a:noFill/>
        </p:spPr>
      </p:pic>
      <p:pic>
        <p:nvPicPr>
          <p:cNvPr id="62472" name="Picture 8" descr="Cânion2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724400"/>
            <a:ext cx="2209800" cy="1890713"/>
          </a:xfrm>
          <a:prstGeom prst="rect">
            <a:avLst/>
          </a:prstGeom>
          <a:noFill/>
        </p:spPr>
      </p:pic>
      <p:sp>
        <p:nvSpPr>
          <p:cNvPr id="62473" name="Text Box 9"/>
          <p:cNvSpPr txBox="1">
            <a:spLocks noChangeArrowheads="1"/>
          </p:cNvSpPr>
          <p:nvPr/>
        </p:nvSpPr>
        <p:spPr bwMode="auto">
          <a:xfrm>
            <a:off x="2743200" y="1752600"/>
            <a:ext cx="6005264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pt-BR" dirty="0">
                <a:solidFill>
                  <a:srgbClr val="000000"/>
                </a:solidFill>
              </a:rPr>
              <a:t>1.   Ao correr, os rios carregam partículas </a:t>
            </a:r>
            <a:r>
              <a:rPr lang="pt-BR" dirty="0" smtClean="0">
                <a:solidFill>
                  <a:srgbClr val="000000"/>
                </a:solidFill>
              </a:rPr>
              <a:t>das </a:t>
            </a:r>
            <a:r>
              <a:rPr lang="pt-BR" dirty="0">
                <a:solidFill>
                  <a:srgbClr val="000000"/>
                </a:solidFill>
              </a:rPr>
              <a:t>margens.  Quanto maiores o desnível no seu percurso e a maciez do solo, mas sedimentos a água leva embora.</a:t>
            </a:r>
          </a:p>
        </p:txBody>
      </p:sp>
      <p:sp>
        <p:nvSpPr>
          <p:cNvPr id="62474" name="Text Box 10"/>
          <p:cNvSpPr txBox="1">
            <a:spLocks noChangeArrowheads="1"/>
          </p:cNvSpPr>
          <p:nvPr/>
        </p:nvSpPr>
        <p:spPr bwMode="auto">
          <a:xfrm>
            <a:off x="2743200" y="3200400"/>
            <a:ext cx="57912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pt-BR" dirty="0">
                <a:solidFill>
                  <a:srgbClr val="000000"/>
                </a:solidFill>
              </a:rPr>
              <a:t>2.   Se a terreno desde a nascente até um determinado ponto do curso é subitamente elevado por um movimento da crosta, o rio ganha velocidade. </a:t>
            </a:r>
            <a:r>
              <a:rPr lang="pt-BR" b="1" dirty="0">
                <a:solidFill>
                  <a:srgbClr val="000000"/>
                </a:solidFill>
              </a:rPr>
              <a:t> </a:t>
            </a:r>
            <a:endParaRPr lang="pt-BR" dirty="0">
              <a:solidFill>
                <a:srgbClr val="000000"/>
              </a:solidFill>
            </a:endParaRPr>
          </a:p>
        </p:txBody>
      </p:sp>
      <p:sp>
        <p:nvSpPr>
          <p:cNvPr id="62475" name="Text Box 11"/>
          <p:cNvSpPr txBox="1">
            <a:spLocks noChangeArrowheads="1"/>
          </p:cNvSpPr>
          <p:nvPr/>
        </p:nvSpPr>
        <p:spPr bwMode="auto">
          <a:xfrm>
            <a:off x="2667000" y="5181600"/>
            <a:ext cx="5791200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pt-BR" dirty="0">
                <a:solidFill>
                  <a:srgbClr val="000000"/>
                </a:solidFill>
              </a:rPr>
              <a:t>3.   A força e a turbulência da corrente escavam o leito no sentido vertical, carregando todo tipo de material que estiver no caminho.  Formam-se gargantas profundas - os cânions. </a:t>
            </a:r>
            <a:r>
              <a:rPr lang="pt-BR" b="1" dirty="0">
                <a:solidFill>
                  <a:srgbClr val="000000"/>
                </a:solidFill>
              </a:rPr>
              <a:t> </a:t>
            </a:r>
            <a:endParaRPr lang="pt-BR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304800" y="1981200"/>
            <a:ext cx="8610600" cy="1828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>
              <a:solidFill>
                <a:srgbClr val="000000"/>
              </a:solidFill>
            </a:endParaRPr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dirty="0"/>
              <a:t>No Mundo Inteiro </a:t>
            </a:r>
            <a:r>
              <a:rPr lang="pt-BR" sz="4000" dirty="0" smtClean="0"/>
              <a:t>Pode-se </a:t>
            </a:r>
            <a:r>
              <a:rPr lang="pt-BR" sz="4000" dirty="0"/>
              <a:t>Achar Rochas Sedimentárias</a:t>
            </a:r>
          </a:p>
        </p:txBody>
      </p:sp>
      <p:pic>
        <p:nvPicPr>
          <p:cNvPr id="63492" name="Picture 4" descr="Montains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2133600"/>
            <a:ext cx="8458200" cy="1619250"/>
          </a:xfrm>
          <a:prstGeom prst="rect">
            <a:avLst/>
          </a:prstGeom>
          <a:noFill/>
        </p:spPr>
      </p:pic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381000" y="4343400"/>
            <a:ext cx="838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3495" name="Text Box 7"/>
          <p:cNvSpPr txBox="1">
            <a:spLocks noChangeArrowheads="1"/>
          </p:cNvSpPr>
          <p:nvPr/>
        </p:nvSpPr>
        <p:spPr bwMode="auto">
          <a:xfrm>
            <a:off x="304800" y="4038600"/>
            <a:ext cx="8534400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2800" dirty="0">
                <a:solidFill>
                  <a:srgbClr val="000000"/>
                </a:solidFill>
              </a:rPr>
              <a:t>Este desenho mostra as </a:t>
            </a:r>
            <a:r>
              <a:rPr lang="pt-BR" sz="2800" dirty="0" smtClean="0">
                <a:solidFill>
                  <a:srgbClr val="000000"/>
                </a:solidFill>
              </a:rPr>
              <a:t>extratos </a:t>
            </a:r>
            <a:r>
              <a:rPr lang="pt-BR" sz="2800" dirty="0">
                <a:solidFill>
                  <a:srgbClr val="000000"/>
                </a:solidFill>
              </a:rPr>
              <a:t>dos montanhas como existe em muitas partes do mundo.  Nas montanhas mais altos podem encontrar fosseis de peixes e outras criaturas  do mar.  Tudo isso fala de uma  catástrofe mundial.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6864" name="Picture 16" descr="Imagem29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8902" name="Picture 6" descr="Imagem29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9925" name="Picture 5" descr="Imagem29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2674640" cy="4525963"/>
          </a:xfrm>
        </p:spPr>
        <p:txBody>
          <a:bodyPr/>
          <a:lstStyle/>
          <a:p>
            <a:pPr>
              <a:buNone/>
            </a:pPr>
            <a:r>
              <a:rPr lang="pt-BR" sz="1200" dirty="0" smtClean="0"/>
              <a:t>NOÉ E SUA FAMÍLIA ESTÃO FECHAS - Noé e sua família estão fechados  /  CHUVA COMEÇA CAIR - Chuva começa a cair / MUITAS ROCHAS ESTÃO DEPOSITADAS E FÓSSEIS ESTÃO ENTERRADOS - muitas rochas são depositadas e fósseis são enterrados  /  COMEÇA DE DESCER - começa a descer  /  A ARCA POUSA - A arca repousa / CONTINUAM DESCER - continuam a descer  /  VALES DESCER - vales a descer  /  CONTINUA DE SECAR - continua a secar  /  ESTÁ TIRADA - é tirada</a:t>
            </a:r>
            <a:endParaRPr lang="en-US" sz="12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779912" y="476672"/>
          <a:ext cx="4725689" cy="5400601"/>
        </p:xfrm>
        <a:graphic>
          <a:graphicData uri="http://schemas.openxmlformats.org/drawingml/2006/table">
            <a:tbl>
              <a:tblPr/>
              <a:tblGrid>
                <a:gridCol w="469348"/>
                <a:gridCol w="3727174"/>
                <a:gridCol w="529167"/>
              </a:tblGrid>
              <a:tr h="21231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82700" algn="l"/>
                          <a:tab pos="2971800" algn="ctr"/>
                        </a:tabLst>
                      </a:pPr>
                      <a:r>
                        <a:rPr lang="pt-BR" sz="900" b="1" dirty="0">
                          <a:latin typeface="Calibri"/>
                          <a:ea typeface="Calibri"/>
                          <a:cs typeface="Times New Roman"/>
                        </a:rPr>
                        <a:t>Dia 0</a:t>
                      </a:r>
                      <a:endParaRPr lang="en-US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82700" algn="l"/>
                          <a:tab pos="2971800" algn="ctr"/>
                        </a:tabLst>
                      </a:pPr>
                      <a:r>
                        <a:rPr lang="pt-BR" sz="1000" dirty="0">
                          <a:latin typeface="Calibri"/>
                          <a:ea typeface="Calibri"/>
                          <a:cs typeface="Times New Roman"/>
                        </a:rPr>
                        <a:t>Noé e sua família estão </a:t>
                      </a:r>
                      <a:r>
                        <a:rPr lang="pt-BR" sz="1000" dirty="0" smtClean="0">
                          <a:latin typeface="Calibri"/>
                          <a:ea typeface="Calibri"/>
                          <a:cs typeface="Times New Roman"/>
                        </a:rPr>
                        <a:t>fechados </a:t>
                      </a:r>
                      <a:r>
                        <a:rPr lang="pt-BR" sz="1000" dirty="0">
                          <a:latin typeface="Calibri"/>
                          <a:ea typeface="Calibri"/>
                          <a:cs typeface="Times New Roman"/>
                        </a:rPr>
                        <a:t>dentro da arca (Gên. 7:10).</a:t>
                      </a:r>
                      <a:endParaRPr lang="en-US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82700" algn="l"/>
                          <a:tab pos="2971800" algn="ctr"/>
                        </a:tabLst>
                      </a:pPr>
                      <a:r>
                        <a:rPr lang="pt-BR" sz="900" b="1">
                          <a:latin typeface="Calibri"/>
                          <a:ea typeface="Calibri"/>
                          <a:cs typeface="Times New Roman"/>
                        </a:rPr>
                        <a:t>7 dias</a:t>
                      </a:r>
                      <a:endParaRPr lang="en-U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</a:tr>
              <a:tr h="8492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82700" algn="l"/>
                          <a:tab pos="2971800" algn="ctr"/>
                        </a:tabLst>
                      </a:pPr>
                      <a:r>
                        <a:rPr lang="pt-BR" sz="900" b="1">
                          <a:latin typeface="Calibri"/>
                          <a:ea typeface="Calibri"/>
                          <a:cs typeface="Times New Roman"/>
                        </a:rPr>
                        <a:t>Dia 7</a:t>
                      </a:r>
                      <a:endParaRPr lang="en-U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82700" algn="l"/>
                          <a:tab pos="2971800" algn="ctr"/>
                        </a:tabLst>
                      </a:pPr>
                      <a:r>
                        <a:rPr lang="pt-BR" sz="1000" b="1" dirty="0">
                          <a:latin typeface="Calibri"/>
                          <a:ea typeface="Calibri"/>
                          <a:cs typeface="Times New Roman"/>
                        </a:rPr>
                        <a:t>Dilúvio Começa</a:t>
                      </a:r>
                      <a:r>
                        <a:rPr lang="pt-BR" sz="1000" dirty="0">
                          <a:latin typeface="Calibri"/>
                          <a:ea typeface="Calibri"/>
                          <a:cs typeface="Times New Roman"/>
                        </a:rPr>
                        <a:t>: Águas debaixo do chão saíram e a chuva </a:t>
                      </a:r>
                      <a:r>
                        <a:rPr lang="pt-BR" sz="1000" dirty="0" smtClean="0">
                          <a:latin typeface="Calibri"/>
                          <a:ea typeface="Calibri"/>
                          <a:cs typeface="Times New Roman"/>
                        </a:rPr>
                        <a:t>começa a </a:t>
                      </a:r>
                      <a:r>
                        <a:rPr lang="pt-BR" sz="1000" dirty="0">
                          <a:latin typeface="Calibri"/>
                          <a:ea typeface="Calibri"/>
                          <a:cs typeface="Times New Roman"/>
                        </a:rPr>
                        <a:t>cair. Por quarenta dias há chuva, erupções, terremotos, erosão, etc. (Gên. 7:12, 17). As águas cobrem a terra inteira (Gên. 7:18-20). Todas as criaturas da terra morrem (Gên. 7:21-22).</a:t>
                      </a:r>
                      <a:endParaRPr lang="en-US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82700" algn="l"/>
                          <a:tab pos="2971800" algn="ctr"/>
                        </a:tabLst>
                      </a:pPr>
                      <a:r>
                        <a:rPr lang="pt-BR" sz="900" b="1" dirty="0">
                          <a:latin typeface="Calibri"/>
                          <a:ea typeface="Calibri"/>
                          <a:cs typeface="Times New Roman"/>
                        </a:rPr>
                        <a:t>40 dias</a:t>
                      </a:r>
                      <a:endParaRPr lang="en-US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</a:tr>
              <a:tr h="72976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82700" algn="l"/>
                          <a:tab pos="2971800" algn="ctr"/>
                        </a:tabLst>
                      </a:pPr>
                      <a:r>
                        <a:rPr lang="pt-BR" sz="900" b="1">
                          <a:latin typeface="Calibri"/>
                          <a:ea typeface="Calibri"/>
                          <a:cs typeface="Times New Roman"/>
                        </a:rPr>
                        <a:t>Dia 47</a:t>
                      </a:r>
                      <a:endParaRPr lang="en-U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82700" algn="l"/>
                          <a:tab pos="2971800" algn="ctr"/>
                        </a:tabLst>
                      </a:pPr>
                      <a:r>
                        <a:rPr lang="pt-BR" sz="1000" b="1" dirty="0">
                          <a:latin typeface="Calibri"/>
                          <a:ea typeface="Calibri"/>
                          <a:cs typeface="Times New Roman"/>
                        </a:rPr>
                        <a:t>A Chuva Para</a:t>
                      </a:r>
                      <a:r>
                        <a:rPr lang="pt-BR" sz="1000" dirty="0">
                          <a:latin typeface="Calibri"/>
                          <a:ea typeface="Calibri"/>
                          <a:cs typeface="Times New Roman"/>
                        </a:rPr>
                        <a:t>: Por mais 110 dias as águas cobrem a terra (Gên. 7:24). Muitas rochas </a:t>
                      </a:r>
                      <a:r>
                        <a:rPr lang="pt-BR" sz="1000" dirty="0" smtClean="0">
                          <a:latin typeface="Calibri"/>
                          <a:ea typeface="Calibri"/>
                          <a:cs typeface="Times New Roman"/>
                        </a:rPr>
                        <a:t>são </a:t>
                      </a:r>
                      <a:r>
                        <a:rPr lang="pt-BR" sz="1000" dirty="0">
                          <a:latin typeface="Calibri"/>
                          <a:ea typeface="Calibri"/>
                          <a:cs typeface="Times New Roman"/>
                        </a:rPr>
                        <a:t>depositadas e fósseis </a:t>
                      </a:r>
                      <a:r>
                        <a:rPr lang="pt-BR" sz="1000" dirty="0" smtClean="0">
                          <a:latin typeface="Calibri"/>
                          <a:ea typeface="Calibri"/>
                          <a:cs typeface="Times New Roman"/>
                        </a:rPr>
                        <a:t>são </a:t>
                      </a:r>
                      <a:r>
                        <a:rPr lang="pt-BR" sz="1000" dirty="0">
                          <a:latin typeface="Calibri"/>
                          <a:ea typeface="Calibri"/>
                          <a:cs typeface="Times New Roman"/>
                        </a:rPr>
                        <a:t>enterrados</a:t>
                      </a:r>
                      <a:r>
                        <a:rPr lang="pt-BR" sz="1000" dirty="0" smtClean="0">
                          <a:latin typeface="Calibri"/>
                          <a:ea typeface="Calibri"/>
                          <a:cs typeface="Times New Roman"/>
                        </a:rPr>
                        <a:t>.</a:t>
                      </a:r>
                      <a:endParaRPr lang="en-US" sz="9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82700" algn="l"/>
                          <a:tab pos="2971800" algn="ctr"/>
                        </a:tabLst>
                      </a:pPr>
                      <a:endParaRPr lang="en-US" sz="9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82700" algn="l"/>
                          <a:tab pos="2971800" algn="ctr"/>
                        </a:tabLst>
                      </a:pPr>
                      <a:r>
                        <a:rPr lang="pt-BR" sz="1000" dirty="0" smtClean="0">
                          <a:latin typeface="Calibri"/>
                          <a:ea typeface="Calibri"/>
                          <a:cs typeface="Times New Roman"/>
                        </a:rPr>
                        <a:t>Finalmente </a:t>
                      </a:r>
                      <a:r>
                        <a:rPr lang="pt-BR" sz="1000" dirty="0">
                          <a:latin typeface="Calibri"/>
                          <a:ea typeface="Calibri"/>
                          <a:cs typeface="Times New Roman"/>
                        </a:rPr>
                        <a:t>o nível da água começa </a:t>
                      </a:r>
                      <a:r>
                        <a:rPr lang="pt-BR" sz="1000" dirty="0" smtClean="0">
                          <a:latin typeface="Calibri"/>
                          <a:ea typeface="Calibri"/>
                          <a:cs typeface="Times New Roman"/>
                        </a:rPr>
                        <a:t>a </a:t>
                      </a:r>
                      <a:r>
                        <a:rPr lang="pt-BR" sz="1000" dirty="0">
                          <a:latin typeface="Calibri"/>
                          <a:ea typeface="Calibri"/>
                          <a:cs typeface="Times New Roman"/>
                        </a:rPr>
                        <a:t>descer.</a:t>
                      </a:r>
                      <a:endParaRPr lang="en-US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82700" algn="l"/>
                          <a:tab pos="2971800" algn="ctr"/>
                        </a:tabLst>
                      </a:pPr>
                      <a:r>
                        <a:rPr lang="pt-BR" sz="900" b="1" dirty="0">
                          <a:latin typeface="Calibri"/>
                          <a:ea typeface="Calibri"/>
                          <a:cs typeface="Times New Roman"/>
                        </a:rPr>
                        <a:t>110 dias</a:t>
                      </a:r>
                      <a:endParaRPr lang="en-US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</a:tr>
              <a:tr h="106155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82700" algn="l"/>
                          <a:tab pos="2971800" algn="ctr"/>
                        </a:tabLst>
                      </a:pPr>
                      <a:r>
                        <a:rPr lang="pt-BR" sz="900" b="1">
                          <a:latin typeface="Calibri"/>
                          <a:ea typeface="Calibri"/>
                          <a:cs typeface="Times New Roman"/>
                        </a:rPr>
                        <a:t>Dia 157</a:t>
                      </a:r>
                      <a:endParaRPr lang="en-U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82700" algn="l"/>
                          <a:tab pos="2971800" algn="ctr"/>
                        </a:tabLst>
                      </a:pPr>
                      <a:r>
                        <a:rPr lang="pt-BR" sz="1000" b="1" dirty="0">
                          <a:latin typeface="Calibri"/>
                          <a:ea typeface="Calibri"/>
                          <a:cs typeface="Times New Roman"/>
                        </a:rPr>
                        <a:t>A Acra </a:t>
                      </a:r>
                      <a:r>
                        <a:rPr lang="pt-BR" sz="1000" b="1" dirty="0" smtClean="0">
                          <a:latin typeface="Calibri"/>
                          <a:ea typeface="Calibri"/>
                          <a:cs typeface="Times New Roman"/>
                        </a:rPr>
                        <a:t>Repousa </a:t>
                      </a:r>
                      <a:r>
                        <a:rPr lang="pt-BR" sz="1000" b="1" dirty="0">
                          <a:latin typeface="Calibri"/>
                          <a:ea typeface="Calibri"/>
                          <a:cs typeface="Times New Roman"/>
                        </a:rPr>
                        <a:t>Sobre os “Novos” Montes de Ararate (Gên. 8:4)</a:t>
                      </a:r>
                      <a:r>
                        <a:rPr lang="pt-BR" sz="1000" dirty="0">
                          <a:latin typeface="Calibri"/>
                          <a:ea typeface="Calibri"/>
                          <a:cs typeface="Times New Roman"/>
                        </a:rPr>
                        <a:t>: Por 74 dias Noé e sua família esperam, enquanto as águas </a:t>
                      </a:r>
                      <a:r>
                        <a:rPr lang="pt-BR" sz="1000" dirty="0" smtClean="0">
                          <a:latin typeface="Calibri"/>
                          <a:ea typeface="Calibri"/>
                          <a:cs typeface="Times New Roman"/>
                        </a:rPr>
                        <a:t>continuam a </a:t>
                      </a:r>
                      <a:r>
                        <a:rPr lang="pt-BR" sz="1000" dirty="0">
                          <a:latin typeface="Calibri"/>
                          <a:ea typeface="Calibri"/>
                          <a:cs typeface="Times New Roman"/>
                        </a:rPr>
                        <a:t>descer. Um grande vento (Gên. 8:1) ajuda forçar a água fora da terra. As montanhas continuam a subir e os vales </a:t>
                      </a:r>
                      <a:r>
                        <a:rPr lang="pt-BR" sz="1000" dirty="0" smtClean="0">
                          <a:latin typeface="Calibri"/>
                          <a:ea typeface="Calibri"/>
                          <a:cs typeface="Times New Roman"/>
                        </a:rPr>
                        <a:t>a descer</a:t>
                      </a:r>
                      <a:r>
                        <a:rPr lang="pt-BR" sz="1000" dirty="0">
                          <a:latin typeface="Calibri"/>
                          <a:ea typeface="Calibri"/>
                          <a:cs typeface="Times New Roman"/>
                        </a:rPr>
                        <a:t>. As águas começam se juntar nos novos oceanos.</a:t>
                      </a:r>
                      <a:endParaRPr lang="en-US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82700" algn="l"/>
                          <a:tab pos="2971800" algn="ctr"/>
                        </a:tabLst>
                      </a:pPr>
                      <a:r>
                        <a:rPr lang="pt-BR" sz="900" b="1">
                          <a:latin typeface="Calibri"/>
                          <a:ea typeface="Calibri"/>
                          <a:cs typeface="Times New Roman"/>
                        </a:rPr>
                        <a:t>74 dias</a:t>
                      </a:r>
                      <a:endParaRPr lang="en-U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</a:tr>
              <a:tr h="4246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82700" algn="l"/>
                          <a:tab pos="2971800" algn="ctr"/>
                        </a:tabLst>
                      </a:pPr>
                      <a:r>
                        <a:rPr lang="pt-BR" sz="900" b="1">
                          <a:latin typeface="Calibri"/>
                          <a:ea typeface="Calibri"/>
                          <a:cs typeface="Times New Roman"/>
                        </a:rPr>
                        <a:t>Dia 231</a:t>
                      </a:r>
                      <a:endParaRPr lang="en-U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82700" algn="l"/>
                          <a:tab pos="2971800" algn="ctr"/>
                        </a:tabLst>
                      </a:pPr>
                      <a:r>
                        <a:rPr lang="pt-BR" sz="1000" b="1" dirty="0">
                          <a:latin typeface="Calibri"/>
                          <a:ea typeface="Calibri"/>
                          <a:cs typeface="Times New Roman"/>
                        </a:rPr>
                        <a:t>Outras Montanhas Aparecem</a:t>
                      </a:r>
                      <a:r>
                        <a:rPr lang="pt-BR" sz="1000" dirty="0">
                          <a:latin typeface="Calibri"/>
                          <a:ea typeface="Calibri"/>
                          <a:cs typeface="Times New Roman"/>
                        </a:rPr>
                        <a:t>: Por mais 40 dias, todos na arca esperam para que a terra seque e as plantas cresçam (Gên. 8:7).</a:t>
                      </a:r>
                      <a:endParaRPr lang="en-US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82700" algn="l"/>
                          <a:tab pos="2971800" algn="ctr"/>
                        </a:tabLst>
                      </a:pPr>
                      <a:r>
                        <a:rPr lang="pt-BR" sz="900" b="1">
                          <a:latin typeface="Calibri"/>
                          <a:ea typeface="Calibri"/>
                          <a:cs typeface="Times New Roman"/>
                        </a:rPr>
                        <a:t>40 dias</a:t>
                      </a:r>
                      <a:endParaRPr lang="en-U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</a:tr>
              <a:tr h="63693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82700" algn="l"/>
                          <a:tab pos="2971800" algn="ctr"/>
                        </a:tabLst>
                      </a:pPr>
                      <a:r>
                        <a:rPr lang="pt-BR" sz="900" b="1">
                          <a:latin typeface="Calibri"/>
                          <a:ea typeface="Calibri"/>
                          <a:cs typeface="Times New Roman"/>
                        </a:rPr>
                        <a:t>Dia 274</a:t>
                      </a:r>
                      <a:endParaRPr lang="en-U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82700" algn="l"/>
                          <a:tab pos="2971800" algn="ctr"/>
                        </a:tabLst>
                      </a:pPr>
                      <a:r>
                        <a:rPr lang="pt-BR" sz="1000" b="1">
                          <a:latin typeface="Calibri"/>
                          <a:ea typeface="Calibri"/>
                          <a:cs typeface="Times New Roman"/>
                        </a:rPr>
                        <a:t>Noé Envia Aves Para Espiar a Terra</a:t>
                      </a:r>
                      <a:r>
                        <a:rPr lang="pt-BR" sz="1000">
                          <a:latin typeface="Calibri"/>
                          <a:ea typeface="Calibri"/>
                          <a:cs typeface="Times New Roman"/>
                        </a:rPr>
                        <a:t>: Noé envia um corvo e 2 pombas. A terceira pomba não volta. Tudo em intervalos de 7 dias cada (Gên. 8:8, 10, 12).</a:t>
                      </a:r>
                      <a:endParaRPr lang="en-U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82700" algn="l"/>
                          <a:tab pos="2971800" algn="ctr"/>
                        </a:tabLst>
                      </a:pPr>
                      <a:r>
                        <a:rPr lang="pt-BR" sz="900" b="1">
                          <a:latin typeface="Calibri"/>
                          <a:ea typeface="Calibri"/>
                          <a:cs typeface="Times New Roman"/>
                        </a:rPr>
                        <a:t>21 dias</a:t>
                      </a:r>
                      <a:endParaRPr lang="en-U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</a:tr>
              <a:tr h="63693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82700" algn="l"/>
                          <a:tab pos="2971800" algn="ctr"/>
                        </a:tabLst>
                      </a:pPr>
                      <a:r>
                        <a:rPr lang="pt-BR" sz="900" b="1">
                          <a:latin typeface="Calibri"/>
                          <a:ea typeface="Calibri"/>
                          <a:cs typeface="Times New Roman"/>
                        </a:rPr>
                        <a:t>Dia 299</a:t>
                      </a:r>
                      <a:endParaRPr lang="en-U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82700" algn="l"/>
                          <a:tab pos="2971800" algn="ctr"/>
                        </a:tabLst>
                      </a:pPr>
                      <a:r>
                        <a:rPr lang="pt-BR" sz="1000" b="1" dirty="0">
                          <a:latin typeface="Calibri"/>
                          <a:ea typeface="Calibri"/>
                          <a:cs typeface="Times New Roman"/>
                        </a:rPr>
                        <a:t>A Terceira Pomba Não Volta</a:t>
                      </a:r>
                      <a:r>
                        <a:rPr lang="pt-BR" sz="1000" dirty="0">
                          <a:latin typeface="Calibri"/>
                          <a:ea typeface="Calibri"/>
                          <a:cs typeface="Times New Roman"/>
                        </a:rPr>
                        <a:t>: Depois que a terceira pomba não volta, Noé espera mais 22 dias enquanto a terra continua </a:t>
                      </a:r>
                      <a:r>
                        <a:rPr lang="pt-BR" sz="1000" dirty="0" smtClean="0">
                          <a:latin typeface="Calibri"/>
                          <a:ea typeface="Calibri"/>
                          <a:cs typeface="Times New Roman"/>
                        </a:rPr>
                        <a:t> a </a:t>
                      </a:r>
                      <a:r>
                        <a:rPr lang="pt-BR" sz="1000" dirty="0">
                          <a:latin typeface="Calibri"/>
                          <a:ea typeface="Calibri"/>
                          <a:cs typeface="Times New Roman"/>
                        </a:rPr>
                        <a:t>secar (Gên. 8:13).</a:t>
                      </a:r>
                      <a:endParaRPr lang="en-US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82700" algn="l"/>
                          <a:tab pos="2971800" algn="ctr"/>
                        </a:tabLst>
                      </a:pPr>
                      <a:r>
                        <a:rPr lang="pt-BR" sz="900" b="1">
                          <a:latin typeface="Calibri"/>
                          <a:ea typeface="Calibri"/>
                          <a:cs typeface="Times New Roman"/>
                        </a:rPr>
                        <a:t>29 dias</a:t>
                      </a:r>
                      <a:endParaRPr lang="en-U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</a:tr>
              <a:tr h="63693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82700" algn="l"/>
                          <a:tab pos="2971800" algn="ctr"/>
                        </a:tabLst>
                      </a:pPr>
                      <a:r>
                        <a:rPr lang="pt-BR" sz="900" b="1">
                          <a:latin typeface="Calibri"/>
                          <a:ea typeface="Calibri"/>
                          <a:cs typeface="Times New Roman"/>
                        </a:rPr>
                        <a:t>Dia 321</a:t>
                      </a:r>
                      <a:endParaRPr lang="en-U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82700" algn="l"/>
                          <a:tab pos="2971800" algn="ctr"/>
                        </a:tabLst>
                      </a:pPr>
                      <a:r>
                        <a:rPr lang="pt-BR" sz="1000" b="1" dirty="0">
                          <a:latin typeface="Calibri"/>
                          <a:ea typeface="Calibri"/>
                          <a:cs typeface="Times New Roman"/>
                        </a:rPr>
                        <a:t>A Cobertura da Arca </a:t>
                      </a:r>
                      <a:r>
                        <a:rPr lang="pt-BR" sz="1000" b="1" dirty="0" smtClean="0">
                          <a:latin typeface="Calibri"/>
                          <a:ea typeface="Calibri"/>
                          <a:cs typeface="Times New Roman"/>
                        </a:rPr>
                        <a:t>É </a:t>
                      </a:r>
                      <a:r>
                        <a:rPr lang="pt-BR" sz="1000" b="1" dirty="0">
                          <a:latin typeface="Calibri"/>
                          <a:ea typeface="Calibri"/>
                          <a:cs typeface="Times New Roman"/>
                        </a:rPr>
                        <a:t>Tirada</a:t>
                      </a:r>
                      <a:r>
                        <a:rPr lang="pt-BR" sz="1000" dirty="0">
                          <a:latin typeface="Calibri"/>
                          <a:ea typeface="Calibri"/>
                          <a:cs typeface="Times New Roman"/>
                        </a:rPr>
                        <a:t>: Mais 57 dias passam enquanto a terra fica totalmente pronta para ser habitada e Noé começa o processo de deixar a arca.</a:t>
                      </a:r>
                      <a:endParaRPr lang="en-US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82700" algn="l"/>
                          <a:tab pos="2971800" algn="ctr"/>
                        </a:tabLst>
                      </a:pPr>
                      <a:r>
                        <a:rPr lang="pt-BR" sz="900" b="1">
                          <a:latin typeface="Calibri"/>
                          <a:ea typeface="Calibri"/>
                          <a:cs typeface="Times New Roman"/>
                        </a:rPr>
                        <a:t>57 dias</a:t>
                      </a:r>
                      <a:endParaRPr lang="en-U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</a:tr>
              <a:tr h="21231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82700" algn="l"/>
                          <a:tab pos="2971800" algn="ctr"/>
                        </a:tabLst>
                      </a:pPr>
                      <a:r>
                        <a:rPr lang="pt-BR" sz="900" b="1">
                          <a:latin typeface="Calibri"/>
                          <a:ea typeface="Calibri"/>
                          <a:cs typeface="Times New Roman"/>
                        </a:rPr>
                        <a:t>Dia 378</a:t>
                      </a:r>
                      <a:endParaRPr lang="en-U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82700" algn="l"/>
                          <a:tab pos="2971800" algn="ctr"/>
                        </a:tabLst>
                      </a:pPr>
                      <a:r>
                        <a:rPr lang="pt-BR" sz="1000" dirty="0">
                          <a:latin typeface="Calibri"/>
                          <a:ea typeface="Calibri"/>
                          <a:cs typeface="Times New Roman"/>
                        </a:rPr>
                        <a:t>Noé, Sua Família e Todos os Animais Deixam a Arca!</a:t>
                      </a:r>
                      <a:endParaRPr lang="en-US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0954" name="Picture 10" descr="Imagem3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1977" name="Picture 9" descr="Imagem3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3000" name="Picture 8" descr="Imagem29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4020" name="Picture 4" descr="Imagem29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9452" name="Picture 12" descr="Imagem29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6071" name="Picture 7" descr="Imagem293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3515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7094" name="Picture 6" descr="Imagem290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2849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8117" name="Picture 5" descr="Imagem289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1388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9140" name="Picture 4" descr="Imagem291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324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8" name="Picture 6" descr="Imagem311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35563" cy="6858000"/>
          </a:xfrm>
          <a:prstGeom prst="rect">
            <a:avLst/>
          </a:prstGeom>
          <a:noFill/>
        </p:spPr>
      </p:pic>
      <p:sp>
        <p:nvSpPr>
          <p:cNvPr id="223242" name="Text Box 10"/>
          <p:cNvSpPr txBox="1">
            <a:spLocks noChangeArrowheads="1"/>
          </p:cNvSpPr>
          <p:nvPr/>
        </p:nvSpPr>
        <p:spPr bwMode="auto">
          <a:xfrm>
            <a:off x="5410200" y="644525"/>
            <a:ext cx="335280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Voando acima dos </a:t>
            </a:r>
            <a:r>
              <a:rPr lang="pt-BR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EUA, </a:t>
            </a:r>
            <a:r>
              <a:rPr lang="pt-B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será que vai notar </a:t>
            </a:r>
            <a:r>
              <a:rPr lang="pt-BR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indícios </a:t>
            </a:r>
            <a:r>
              <a:rPr lang="pt-BR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 grande erosão?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3540" name="Picture 4" descr="ark-wav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2" name="Picture 22" descr="Imagem3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1192" name="Picture 8" descr="Imagem303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2215" name="Picture 7" descr="Imagem302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4261" name="Picture 5" descr="Imagem288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18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6308" name="Picture 4" descr="Imagem286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18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dirty="0"/>
              <a:t>Alguns Exemplos de </a:t>
            </a:r>
            <a:r>
              <a:rPr lang="pt-BR" sz="4000" dirty="0" smtClean="0"/>
              <a:t>Estratos </a:t>
            </a:r>
            <a:r>
              <a:rPr lang="pt-BR" sz="4000" dirty="0"/>
              <a:t>Fora de Ordem</a:t>
            </a:r>
          </a:p>
        </p:txBody>
      </p:sp>
      <p:pic>
        <p:nvPicPr>
          <p:cNvPr id="64516" name="Picture 4" descr="OutOfOrd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524000"/>
            <a:ext cx="7924800" cy="50752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Mistério da Montanha </a:t>
            </a:r>
            <a:r>
              <a:rPr lang="pt-BR" dirty="0" err="1"/>
              <a:t>Empire</a:t>
            </a:r>
            <a:endParaRPr lang="pt-BR" dirty="0"/>
          </a:p>
        </p:txBody>
      </p:sp>
      <p:pic>
        <p:nvPicPr>
          <p:cNvPr id="65540" name="Picture 4" descr="outorder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447800"/>
            <a:ext cx="8229600" cy="443071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1066800" y="4876800"/>
            <a:ext cx="1524000" cy="3794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b="1" dirty="0" smtClean="0">
                <a:solidFill>
                  <a:srgbClr val="000000"/>
                </a:solidFill>
              </a:rPr>
              <a:t>ESPERADA</a:t>
            </a:r>
            <a:endParaRPr lang="pt-BR" b="1" dirty="0">
              <a:solidFill>
                <a:srgbClr val="000000"/>
              </a:solidFill>
            </a:endParaRPr>
          </a:p>
        </p:txBody>
      </p:sp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5943600" y="4876800"/>
            <a:ext cx="2286000" cy="3794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b="1" dirty="0">
                <a:solidFill>
                  <a:srgbClr val="000000"/>
                </a:solidFill>
              </a:rPr>
              <a:t>ENCONTRADA</a:t>
            </a:r>
          </a:p>
        </p:txBody>
      </p:sp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685800" y="6096000"/>
            <a:ext cx="7772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dirty="0">
                <a:solidFill>
                  <a:srgbClr val="000000"/>
                </a:solidFill>
              </a:rPr>
              <a:t>Encaixa-se bem melhor na posição criacionista!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3657600" cy="1143000"/>
          </a:xfrm>
        </p:spPr>
        <p:txBody>
          <a:bodyPr/>
          <a:lstStyle/>
          <a:p>
            <a:r>
              <a:rPr lang="pt-BR" sz="36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Rocha Dobrada</a:t>
            </a:r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127000" y="1719263"/>
            <a:ext cx="3581400" cy="308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Rochas dobradas, sem rachas, mostra que um catástrofe aconteceu quando a  rocha sedimentária ainda era mole.</a:t>
            </a:r>
          </a:p>
        </p:txBody>
      </p:sp>
      <p:sp>
        <p:nvSpPr>
          <p:cNvPr id="66568" name="Text Box 8"/>
          <p:cNvSpPr txBox="1">
            <a:spLocks noChangeArrowheads="1"/>
          </p:cNvSpPr>
          <p:nvPr/>
        </p:nvSpPr>
        <p:spPr bwMode="auto">
          <a:xfrm>
            <a:off x="838200" y="3429000"/>
            <a:ext cx="411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6569" name="Text Box 9"/>
          <p:cNvSpPr txBox="1">
            <a:spLocks noChangeArrowheads="1"/>
          </p:cNvSpPr>
          <p:nvPr/>
        </p:nvSpPr>
        <p:spPr bwMode="auto">
          <a:xfrm>
            <a:off x="127000" y="5222875"/>
            <a:ext cx="35814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Encaixa-se bem melhor na posição criacionista!</a:t>
            </a:r>
          </a:p>
        </p:txBody>
      </p:sp>
      <p:pic>
        <p:nvPicPr>
          <p:cNvPr id="66571" name="Picture 11" descr="Imagem318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1588" y="0"/>
            <a:ext cx="533241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27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684" name="Picture 4" descr="i0029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7725" y="1138238"/>
            <a:ext cx="7448550" cy="4581525"/>
          </a:xfrm>
          <a:prstGeom prst="rect">
            <a:avLst/>
          </a:prstGeom>
          <a:noFill/>
        </p:spPr>
      </p:pic>
      <p:pic>
        <p:nvPicPr>
          <p:cNvPr id="13" name="Picture 12" descr="Untitled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8729" y="812338"/>
            <a:ext cx="9172729" cy="60456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55776" y="1268760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Tensão </a:t>
            </a:r>
            <a:endParaRPr kumimoji="0" lang="pt-BR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24064" y="3239532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Compressão</a:t>
            </a:r>
            <a:endParaRPr kumimoji="0" lang="pt-BR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9512" y="4149080"/>
            <a:ext cx="4320480" cy="2616101"/>
          </a:xfrm>
          <a:prstGeom prst="rect">
            <a:avLst/>
          </a:prstGeom>
          <a:solidFill>
            <a:srgbClr val="3B1D00">
              <a:lumMod val="50000"/>
              <a:lumOff val="50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Cenário Terra Velha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Deformação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muito tempo </a:t>
            </a:r>
            <a:r>
              <a:rPr kumimoji="0" lang="pt-PT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depois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da deposição dos sedimentos.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2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2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Sedimentos </a:t>
            </a:r>
            <a:r>
              <a:rPr kumimoji="0" lang="pt-PT" sz="20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frágeis</a:t>
            </a:r>
            <a:r>
              <a:rPr kumimoji="0" lang="pt-PT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quando deformados.</a:t>
            </a:r>
            <a:endParaRPr kumimoji="0" lang="pt-BR" sz="2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Down Arrow 16"/>
          <p:cNvSpPr/>
          <p:nvPr/>
        </p:nvSpPr>
        <p:spPr bwMode="auto">
          <a:xfrm>
            <a:off x="2195736" y="5547712"/>
            <a:ext cx="360040" cy="432048"/>
          </a:xfrm>
          <a:prstGeom prst="downArrow">
            <a:avLst/>
          </a:prstGeom>
          <a:solidFill>
            <a:srgbClr val="FFFFFF"/>
          </a:solidFill>
          <a:ln w="9525" cap="flat" cmpd="sng" algn="ctr">
            <a:solidFill>
              <a:srgbClr val="66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1" i="0" u="none" strike="noStrike" kern="0" cap="none" spc="0" normalizeH="0" baseline="0" noProof="0" smtClean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44008" y="4149080"/>
            <a:ext cx="4320480" cy="2616101"/>
          </a:xfrm>
          <a:prstGeom prst="rect">
            <a:avLst/>
          </a:prstGeom>
          <a:solidFill>
            <a:srgbClr val="3B1D00">
              <a:lumMod val="50000"/>
              <a:lumOff val="50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Cenário Terra Jovem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Deformação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logo </a:t>
            </a:r>
            <a:r>
              <a:rPr kumimoji="0" lang="pt-PT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depois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da deposição de sedimentos.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2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2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Sedimentos </a:t>
            </a:r>
            <a:r>
              <a:rPr kumimoji="0" lang="pt-PT" sz="20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moles</a:t>
            </a:r>
            <a:r>
              <a:rPr kumimoji="0" lang="pt-PT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quando deformados.</a:t>
            </a:r>
            <a:endParaRPr kumimoji="0" lang="pt-BR" sz="2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Down Arrow 18"/>
          <p:cNvSpPr/>
          <p:nvPr/>
        </p:nvSpPr>
        <p:spPr bwMode="auto">
          <a:xfrm>
            <a:off x="6588224" y="5589240"/>
            <a:ext cx="360040" cy="432048"/>
          </a:xfrm>
          <a:prstGeom prst="downArrow">
            <a:avLst/>
          </a:prstGeom>
          <a:solidFill>
            <a:srgbClr val="FFFFFF"/>
          </a:solidFill>
          <a:ln w="9525" cap="flat" cmpd="sng" algn="ctr">
            <a:solidFill>
              <a:srgbClr val="66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1" i="0" u="none" strike="noStrike" kern="0" cap="none" spc="0" normalizeH="0" baseline="0" noProof="0" smtClean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9552" y="44624"/>
            <a:ext cx="7992888" cy="92333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140A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sz="5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Estratos Dobrados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8370" name="Picture 18" descr="layers_bent_and_twisted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0568" y="-531440"/>
            <a:ext cx="9144000" cy="6858000"/>
          </a:xfrm>
          <a:prstGeom prst="rect">
            <a:avLst/>
          </a:prstGeom>
          <a:noFill/>
        </p:spPr>
      </p:pic>
      <p:grpSp>
        <p:nvGrpSpPr>
          <p:cNvPr id="7" name="Group 6"/>
          <p:cNvGrpSpPr/>
          <p:nvPr/>
        </p:nvGrpSpPr>
        <p:grpSpPr>
          <a:xfrm>
            <a:off x="251520" y="4038600"/>
            <a:ext cx="4953000" cy="2819400"/>
            <a:chOff x="251520" y="4038600"/>
            <a:chExt cx="4953000" cy="2819400"/>
          </a:xfrm>
        </p:grpSpPr>
        <p:sp>
          <p:nvSpPr>
            <p:cNvPr id="228373" name="Rectangle 21"/>
            <p:cNvSpPr>
              <a:spLocks noChangeArrowheads="1"/>
            </p:cNvSpPr>
            <p:nvPr/>
          </p:nvSpPr>
          <p:spPr bwMode="auto">
            <a:xfrm>
              <a:off x="251520" y="4038600"/>
              <a:ext cx="4953000" cy="28194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>
                <a:solidFill>
                  <a:srgbClr val="000000"/>
                </a:solidFill>
              </a:endParaRPr>
            </a:p>
          </p:txBody>
        </p:sp>
        <p:sp>
          <p:nvSpPr>
            <p:cNvPr id="228374" name="Text Box 22"/>
            <p:cNvSpPr txBox="1">
              <a:spLocks noChangeArrowheads="1"/>
            </p:cNvSpPr>
            <p:nvPr/>
          </p:nvSpPr>
          <p:spPr bwMode="auto">
            <a:xfrm>
              <a:off x="556320" y="4267200"/>
              <a:ext cx="4267200" cy="2123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z="4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Obviamente mole quando foi </a:t>
              </a:r>
              <a:r>
                <a:rPr lang="pt-BR" sz="44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dobrado!</a:t>
              </a:r>
              <a:endParaRPr lang="pt-BR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990600"/>
          </a:xfrm>
        </p:spPr>
        <p:txBody>
          <a:bodyPr/>
          <a:lstStyle/>
          <a:p>
            <a:r>
              <a:rPr lang="pt-BR" sz="2800" b="1">
                <a:effectLst>
                  <a:outerShdw blurRad="38100" dist="38100" dir="2700000" algn="tl">
                    <a:srgbClr val="FFFFFF"/>
                  </a:outerShdw>
                </a:effectLst>
              </a:rPr>
              <a:t>10 RAZÕES PARA ACREDITAR QUE O DILÚVIO ERA UNIVERSAL</a:t>
            </a:r>
          </a:p>
        </p:txBody>
      </p:sp>
      <p:sp>
        <p:nvSpPr>
          <p:cNvPr id="151556" name="Rectangle 4"/>
          <p:cNvSpPr>
            <a:spLocks noChangeArrowheads="1"/>
          </p:cNvSpPr>
          <p:nvPr/>
        </p:nvSpPr>
        <p:spPr bwMode="auto">
          <a:xfrm>
            <a:off x="304800" y="1219200"/>
            <a:ext cx="8839200" cy="543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 Duração do Dilúvio...................................................um ano e 18 dias.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51558" name="Rectangle 6"/>
          <p:cNvSpPr>
            <a:spLocks noChangeArrowheads="1"/>
          </p:cNvSpPr>
          <p:nvPr/>
        </p:nvSpPr>
        <p:spPr bwMode="auto">
          <a:xfrm>
            <a:off x="304800" y="1219200"/>
            <a:ext cx="8839200" cy="543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 Duração do Dilúvio...................................................um ano e 18 dias.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pt-BR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Profundidade do Dilúvio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8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9388" name="Picture 12" descr="Imagem3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95800" cy="3786188"/>
          </a:xfrm>
          <a:prstGeom prst="rect">
            <a:avLst/>
          </a:prstGeom>
          <a:noFill/>
        </p:spPr>
      </p:pic>
      <p:pic>
        <p:nvPicPr>
          <p:cNvPr id="229389" name="Picture 13" descr="Imagem3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0"/>
            <a:ext cx="4648200" cy="3497263"/>
          </a:xfrm>
          <a:prstGeom prst="rect">
            <a:avLst/>
          </a:prstGeom>
          <a:noFill/>
        </p:spPr>
      </p:pic>
      <p:pic>
        <p:nvPicPr>
          <p:cNvPr id="229390" name="Picture 14" descr="Imagem3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68688"/>
            <a:ext cx="4514850" cy="3389312"/>
          </a:xfrm>
          <a:prstGeom prst="rect">
            <a:avLst/>
          </a:prstGeom>
          <a:noFill/>
        </p:spPr>
      </p:pic>
      <p:pic>
        <p:nvPicPr>
          <p:cNvPr id="229396" name="Picture 20" descr="Imagem32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3370263"/>
            <a:ext cx="4648200" cy="34877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7335" name="Picture 7" descr="Imagem319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3702050"/>
            <a:ext cx="5105400" cy="3155950"/>
          </a:xfrm>
          <a:prstGeom prst="rect">
            <a:avLst/>
          </a:prstGeom>
          <a:noFill/>
        </p:spPr>
      </p:pic>
      <p:pic>
        <p:nvPicPr>
          <p:cNvPr id="227348" name="Picture 20" descr="layers_bent_and_twist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0"/>
            <a:ext cx="5257800" cy="3705225"/>
          </a:xfrm>
          <a:prstGeom prst="rect">
            <a:avLst/>
          </a:prstGeom>
          <a:noFill/>
        </p:spPr>
      </p:pic>
      <p:pic>
        <p:nvPicPr>
          <p:cNvPr id="227349" name="Picture 21" descr="Imagem322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343400" cy="3268663"/>
          </a:xfrm>
          <a:prstGeom prst="rect">
            <a:avLst/>
          </a:prstGeom>
          <a:noFill/>
        </p:spPr>
      </p:pic>
      <p:pic>
        <p:nvPicPr>
          <p:cNvPr id="227350" name="Picture 22" descr="Imagem287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0" y="3187700"/>
            <a:ext cx="4724400" cy="36703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21" name="Picture 21" descr="Folds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9563" y="0"/>
            <a:ext cx="5024437" cy="6858000"/>
          </a:xfrm>
          <a:prstGeom prst="rect">
            <a:avLst/>
          </a:prstGeom>
          <a:noFill/>
        </p:spPr>
      </p:pic>
      <p:pic>
        <p:nvPicPr>
          <p:cNvPr id="230408" name="Picture 8" descr="Imagem320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76800" cy="3660775"/>
          </a:xfrm>
          <a:prstGeom prst="rect">
            <a:avLst/>
          </a:prstGeom>
          <a:noFill/>
        </p:spPr>
      </p:pic>
      <p:pic>
        <p:nvPicPr>
          <p:cNvPr id="230409" name="Picture 9" descr="Imagem321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25850"/>
            <a:ext cx="4876800" cy="3232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500" name="Picture 4" descr="Imagem3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38588"/>
            <a:ext cx="4648200" cy="2919412"/>
          </a:xfrm>
          <a:prstGeom prst="rect">
            <a:avLst/>
          </a:prstGeom>
          <a:noFill/>
        </p:spPr>
      </p:pic>
      <p:pic>
        <p:nvPicPr>
          <p:cNvPr id="234505" name="Picture 9" descr="Folds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889375"/>
            <a:ext cx="4495800" cy="2968625"/>
          </a:xfrm>
          <a:prstGeom prst="rect">
            <a:avLst/>
          </a:prstGeom>
          <a:noFill/>
        </p:spPr>
      </p:pic>
      <p:pic>
        <p:nvPicPr>
          <p:cNvPr id="234506" name="Picture 10" descr="Folds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87438"/>
            <a:ext cx="5181600" cy="2874962"/>
          </a:xfrm>
          <a:prstGeom prst="rect">
            <a:avLst/>
          </a:prstGeom>
          <a:noFill/>
        </p:spPr>
      </p:pic>
      <p:pic>
        <p:nvPicPr>
          <p:cNvPr id="234507" name="Picture 11" descr="MoutainWrinkl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1087438"/>
            <a:ext cx="4038600" cy="2868612"/>
          </a:xfrm>
          <a:prstGeom prst="rect">
            <a:avLst/>
          </a:prstGeom>
          <a:noFill/>
        </p:spPr>
      </p:pic>
      <p:sp>
        <p:nvSpPr>
          <p:cNvPr id="234508" name="Text Box 12"/>
          <p:cNvSpPr txBox="1">
            <a:spLocks noChangeArrowheads="1"/>
          </p:cNvSpPr>
          <p:nvPr/>
        </p:nvSpPr>
        <p:spPr bwMode="auto">
          <a:xfrm>
            <a:off x="152400" y="152400"/>
            <a:ext cx="8763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Processos lentos não pode explicar estes doubramentos.  A falta de rachas mostra que a terra foi ainda mole quando foi doubrada.</a:t>
            </a:r>
          </a:p>
        </p:txBody>
      </p:sp>
      <p:pic>
        <p:nvPicPr>
          <p:cNvPr id="7" name="Picture 10" descr="Folds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52736"/>
            <a:ext cx="5181600" cy="2874962"/>
          </a:xfrm>
          <a:prstGeom prst="rect">
            <a:avLst/>
          </a:prstGeom>
          <a:noFill/>
        </p:spPr>
      </p:pic>
      <p:pic>
        <p:nvPicPr>
          <p:cNvPr id="8" name="Picture 11" descr="MoutainWrinkl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1052736"/>
            <a:ext cx="4038600" cy="28686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b="1">
                <a:effectLst>
                  <a:outerShdw blurRad="38100" dist="38100" dir="2700000" algn="tl">
                    <a:srgbClr val="FFFFFF"/>
                  </a:outerShdw>
                </a:effectLst>
              </a:rPr>
              <a:t>As Evidências Geológicas Que O Dilúvio Era Mundial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marL="609600" indent="-609600">
              <a:buFontTx/>
              <a:buAutoNum type="arabicPeriod"/>
            </a:pPr>
            <a:r>
              <a:rPr lang="pt-BR" sz="2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Rochas Sedimentárias em todo o mundo.</a:t>
            </a:r>
          </a:p>
          <a:p>
            <a:pPr marL="609600" indent="-609600">
              <a:buFontTx/>
              <a:buAutoNum type="arabicPeriod"/>
            </a:pPr>
            <a:endParaRPr lang="pt-BR" sz="28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609600" indent="-609600">
              <a:buFontTx/>
              <a:buAutoNum type="arabicPeriod"/>
            </a:pPr>
            <a:r>
              <a:rPr lang="pt-BR" sz="2800" b="1" u="sng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Fósseis enterrados rapidamente.</a:t>
            </a:r>
          </a:p>
          <a:p>
            <a:pPr marL="609600" indent="-609600">
              <a:buFontTx/>
              <a:buAutoNum type="arabicPeriod"/>
            </a:pPr>
            <a:endParaRPr lang="pt-BR" sz="2800" b="1" u="sng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609600" indent="-609600">
              <a:buFontTx/>
              <a:buAutoNum type="arabicPeriod"/>
            </a:pPr>
            <a:r>
              <a:rPr lang="pt-BR" sz="2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Árvores </a:t>
            </a:r>
            <a:r>
              <a:rPr lang="pt-BR" sz="28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Poli-estratos</a:t>
            </a:r>
            <a:r>
              <a:rPr lang="pt-BR" sz="2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  <a:p>
            <a:pPr marL="609600" indent="-609600">
              <a:buFontTx/>
              <a:buAutoNum type="arabicPeriod"/>
            </a:pPr>
            <a:endParaRPr lang="pt-BR" sz="28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609600" indent="-609600">
              <a:buFontTx/>
              <a:buAutoNum type="arabicPeriod"/>
            </a:pPr>
            <a:r>
              <a:rPr lang="pt-BR" sz="2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Formação de Óleo e Carvão.</a:t>
            </a:r>
          </a:p>
          <a:p>
            <a:pPr marL="609600" indent="-609600">
              <a:buFontTx/>
              <a:buAutoNum type="arabicPeriod"/>
            </a:pPr>
            <a:endParaRPr lang="pt-BR" sz="28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609600" indent="-609600">
              <a:buFontTx/>
              <a:buAutoNum type="arabicPeriod"/>
            </a:pPr>
            <a:r>
              <a:rPr lang="pt-BR" sz="2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Formação de Estalagmites e Estalactites.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Sepultamento Lento?</a:t>
            </a:r>
          </a:p>
        </p:txBody>
      </p:sp>
      <p:pic>
        <p:nvPicPr>
          <p:cNvPr id="96259" name="Picture 3" descr="Burrial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219200"/>
            <a:ext cx="8229600" cy="3028950"/>
          </a:xfrm>
          <a:noFill/>
          <a:ln/>
        </p:spPr>
      </p:pic>
      <p:sp>
        <p:nvSpPr>
          <p:cNvPr id="96260" name="AutoShape 4"/>
          <p:cNvSpPr>
            <a:spLocks noChangeArrowheads="1"/>
          </p:cNvSpPr>
          <p:nvPr/>
        </p:nvSpPr>
        <p:spPr bwMode="auto">
          <a:xfrm rot="14939807">
            <a:off x="876300" y="4457700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>
              <a:solidFill>
                <a:srgbClr val="000000"/>
              </a:solidFill>
            </a:endParaRPr>
          </a:p>
        </p:txBody>
      </p:sp>
      <p:sp>
        <p:nvSpPr>
          <p:cNvPr id="96261" name="Text Box 5"/>
          <p:cNvSpPr txBox="1">
            <a:spLocks noChangeArrowheads="1"/>
          </p:cNvSpPr>
          <p:nvPr/>
        </p:nvSpPr>
        <p:spPr bwMode="auto">
          <a:xfrm>
            <a:off x="914400" y="5181600"/>
            <a:ext cx="71628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2400" dirty="0">
                <a:solidFill>
                  <a:srgbClr val="FF0000"/>
                </a:solidFill>
              </a:rPr>
              <a:t>Isso é impossível!  Antes que pudesse ser enterrado lentamente, seu corpo seria consumido pelos predadores e bactérias.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2694" name="Picture 6" descr="Fish Fossil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468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0648" name="Picture 8" descr="Fish Fossil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48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4740" name="Picture 4" descr="Fish Fossil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48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32" name="Picture 12" descr="Fish Fossil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48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Sscroll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304800"/>
            <a:ext cx="8153400" cy="6248400"/>
          </a:xfrm>
          <a:prstGeom prst="rect">
            <a:avLst/>
          </a:prstGeom>
          <a:noFill/>
        </p:spPr>
      </p:pic>
      <p:sp>
        <p:nvSpPr>
          <p:cNvPr id="32771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274638"/>
            <a:ext cx="8305800" cy="1143000"/>
          </a:xfrm>
        </p:spPr>
        <p:txBody>
          <a:bodyPr/>
          <a:lstStyle/>
          <a:p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A PROFUNDIDADE DO DILÚVIO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990600" y="1447800"/>
            <a:ext cx="7010400" cy="393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“</a:t>
            </a:r>
            <a:r>
              <a:rPr lang="pt-BR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 as águas prevaleceram excessivamente sobre a terra; e </a:t>
            </a:r>
            <a:r>
              <a:rPr lang="pt-BR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todos os altos montes que havia debaixo de todo o céu</a:t>
            </a:r>
            <a:r>
              <a:rPr lang="pt-BR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foram cobertos.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8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Quinze côvados acima prevaleceram as águas</a:t>
            </a:r>
            <a:r>
              <a:rPr lang="pt-BR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e os montes foram cobertos</a:t>
            </a: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.”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8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Gên.  7:19-20</a:t>
            </a: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1219200" y="5715000"/>
            <a:ext cx="6400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As águas ficaram 15 </a:t>
            </a:r>
            <a:r>
              <a:rPr lang="pt-B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côvados </a:t>
            </a:r>
            <a:r>
              <a:rPr lang="pt-BR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(6,7 metros) acima do monte mais </a:t>
            </a:r>
            <a:r>
              <a:rPr lang="pt-B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alto.</a:t>
            </a:r>
            <a:endParaRPr lang="pt-BR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7579" name="Picture 11" descr="Fish Fossil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00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9625" name="Picture 9" descr="Fish Fossil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8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8602" name="Picture 10" descr="Fish Fossil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48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1671" name="Picture 7" descr="Fish Fossil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10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3717" name="Picture 5" descr="Fish Fossil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96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/>
              <a:t>Para um peixe se fossilizar, ele tem que ser enterrado rapidamente, em algum tipo de catástrofe.</a:t>
            </a:r>
          </a:p>
        </p:txBody>
      </p:sp>
      <p:pic>
        <p:nvPicPr>
          <p:cNvPr id="99331" name="Picture 3" descr="QuickBurrial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2054225"/>
            <a:ext cx="8229600" cy="361791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dirty="0"/>
              <a:t>Muitos Fósseis Mostram Um Enterramento Rápido</a:t>
            </a:r>
          </a:p>
        </p:txBody>
      </p:sp>
      <p:pic>
        <p:nvPicPr>
          <p:cNvPr id="101379" name="Picture 3" descr="FishInFish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81000" y="4748213"/>
            <a:ext cx="3352800" cy="1979612"/>
          </a:xfrm>
          <a:noFill/>
          <a:ln/>
        </p:spPr>
      </p:pic>
      <p:pic>
        <p:nvPicPr>
          <p:cNvPr id="101380" name="Picture 4" descr="IchtBirth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04800" y="1524000"/>
            <a:ext cx="8534400" cy="2971800"/>
          </a:xfrm>
          <a:noFill/>
          <a:ln/>
        </p:spPr>
      </p:pic>
      <p:sp>
        <p:nvSpPr>
          <p:cNvPr id="101381" name="Text Box 5"/>
          <p:cNvSpPr txBox="1">
            <a:spLocks noChangeArrowheads="1"/>
          </p:cNvSpPr>
          <p:nvPr/>
        </p:nvSpPr>
        <p:spPr bwMode="auto">
          <a:xfrm>
            <a:off x="4038600" y="5029200"/>
            <a:ext cx="48006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2800" dirty="0">
                <a:solidFill>
                  <a:srgbClr val="000000"/>
                </a:solidFill>
              </a:rPr>
              <a:t>Somente um enterramento rápido pode produzir fósseis como estes!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50" name="Picture 6" descr="Imagem9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53000" cy="3714750"/>
          </a:xfrm>
          <a:prstGeom prst="rect">
            <a:avLst/>
          </a:prstGeom>
          <a:noFill/>
        </p:spPr>
      </p:pic>
      <p:pic>
        <p:nvPicPr>
          <p:cNvPr id="236551" name="Picture 7" descr="Imagem9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11575"/>
            <a:ext cx="4800600" cy="3146425"/>
          </a:xfrm>
          <a:prstGeom prst="rect">
            <a:avLst/>
          </a:prstGeom>
          <a:noFill/>
        </p:spPr>
      </p:pic>
      <p:sp>
        <p:nvSpPr>
          <p:cNvPr id="236553" name="Text Box 9"/>
          <p:cNvSpPr txBox="1">
            <a:spLocks noChangeArrowheads="1"/>
          </p:cNvSpPr>
          <p:nvPr/>
        </p:nvSpPr>
        <p:spPr bwMode="auto">
          <a:xfrm>
            <a:off x="5232400" y="228600"/>
            <a:ext cx="36576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Muitos fosseis de conchas fechadas são encontradas.</a:t>
            </a:r>
          </a:p>
        </p:txBody>
      </p:sp>
      <p:pic>
        <p:nvPicPr>
          <p:cNvPr id="236555" name="Picture 11" descr="MtEvere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3182938"/>
            <a:ext cx="4876800" cy="3675062"/>
          </a:xfrm>
          <a:prstGeom prst="rect">
            <a:avLst/>
          </a:prstGeom>
          <a:noFill/>
        </p:spPr>
      </p:pic>
      <p:sp>
        <p:nvSpPr>
          <p:cNvPr id="236557" name="Text Box 13"/>
          <p:cNvSpPr txBox="1">
            <a:spLocks noChangeArrowheads="1"/>
          </p:cNvSpPr>
          <p:nvPr/>
        </p:nvSpPr>
        <p:spPr bwMode="auto">
          <a:xfrm>
            <a:off x="5232400" y="1600200"/>
            <a:ext cx="3657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Inclusive </a:t>
            </a: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em cima do Mt. </a:t>
            </a:r>
            <a:r>
              <a:rPr lang="pt-BR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Everest, </a:t>
            </a: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 </a:t>
            </a:r>
            <a:r>
              <a:rPr lang="pt-BR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muitas outras </a:t>
            </a: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montanhas.</a:t>
            </a:r>
          </a:p>
        </p:txBody>
      </p:sp>
      <p:sp>
        <p:nvSpPr>
          <p:cNvPr id="236558" name="Text Box 14"/>
          <p:cNvSpPr txBox="1">
            <a:spLocks noChangeArrowheads="1"/>
          </p:cNvSpPr>
          <p:nvPr/>
        </p:nvSpPr>
        <p:spPr bwMode="auto">
          <a:xfrm>
            <a:off x="228600" y="3810000"/>
            <a:ext cx="3810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Mas quando uma concha morre, ela abri!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557" grpId="0"/>
      <p:bldP spid="236558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/>
              <a:t>As Evidências Geológicas Que O Dilúvio Era Mundial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marL="609600" indent="-609600">
              <a:buFontTx/>
              <a:buAutoNum type="arabicPeriod"/>
            </a:pPr>
            <a:r>
              <a:rPr lang="pt-BR" sz="2800" dirty="0"/>
              <a:t>Rochas Sedimentárias em todo o mundo.</a:t>
            </a:r>
          </a:p>
          <a:p>
            <a:pPr marL="609600" indent="-609600">
              <a:buFontTx/>
              <a:buAutoNum type="arabicPeriod"/>
            </a:pPr>
            <a:endParaRPr lang="pt-BR" sz="2800" dirty="0"/>
          </a:p>
          <a:p>
            <a:pPr marL="609600" indent="-609600">
              <a:buFontTx/>
              <a:buAutoNum type="arabicPeriod"/>
            </a:pPr>
            <a:r>
              <a:rPr lang="pt-BR" sz="2800" dirty="0"/>
              <a:t>Fósseis enterrados rapidamente.</a:t>
            </a:r>
          </a:p>
          <a:p>
            <a:pPr marL="609600" indent="-609600">
              <a:buFontTx/>
              <a:buAutoNum type="arabicPeriod"/>
            </a:pPr>
            <a:endParaRPr lang="pt-BR" sz="2800" dirty="0"/>
          </a:p>
          <a:p>
            <a:pPr marL="609600" indent="-609600">
              <a:buFontTx/>
              <a:buAutoNum type="arabicPeriod"/>
            </a:pPr>
            <a:r>
              <a:rPr lang="pt-BR" sz="2800" u="sng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Árvores </a:t>
            </a:r>
            <a:r>
              <a:rPr lang="pt-BR" sz="2800" u="sng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Poliestratos</a:t>
            </a:r>
            <a:r>
              <a:rPr lang="pt-BR" sz="2800" u="sng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  <a:p>
            <a:pPr marL="609600" indent="-609600">
              <a:buFontTx/>
              <a:buAutoNum type="arabicPeriod"/>
            </a:pPr>
            <a:endParaRPr lang="pt-BR" sz="2800" u="sng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609600" indent="-609600">
              <a:buFontTx/>
              <a:buAutoNum type="arabicPeriod"/>
            </a:pPr>
            <a:r>
              <a:rPr lang="pt-BR" sz="2800" dirty="0"/>
              <a:t>Formação de Óleo e Carvão.</a:t>
            </a:r>
          </a:p>
          <a:p>
            <a:pPr marL="609600" indent="-609600">
              <a:buFontTx/>
              <a:buAutoNum type="arabicPeriod"/>
            </a:pPr>
            <a:endParaRPr lang="pt-BR" sz="2800" dirty="0"/>
          </a:p>
          <a:p>
            <a:pPr marL="609600" indent="-609600">
              <a:buFontTx/>
              <a:buAutoNum type="arabicPeriod"/>
            </a:pPr>
            <a:r>
              <a:rPr lang="pt-BR" sz="2800" dirty="0"/>
              <a:t>Formação de Estalagmites e Estalactites.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8" name="Picture 10" descr="Fran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19288"/>
            <a:ext cx="9144000" cy="4938712"/>
          </a:xfrm>
          <a:prstGeom prst="rect">
            <a:avLst/>
          </a:prstGeom>
          <a:noFill/>
        </p:spPr>
      </p:pic>
      <p:sp>
        <p:nvSpPr>
          <p:cNvPr id="247820" name="Text Box 12"/>
          <p:cNvSpPr txBox="1">
            <a:spLocks noChangeArrowheads="1"/>
          </p:cNvSpPr>
          <p:nvPr/>
        </p:nvSpPr>
        <p:spPr bwMode="auto">
          <a:xfrm>
            <a:off x="152400" y="227013"/>
            <a:ext cx="876300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Árvores </a:t>
            </a:r>
            <a:r>
              <a:rPr lang="pt-BR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poliestratos </a:t>
            </a: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são encontrados em vários partes do mundo.  É um árvore que passa por várias </a:t>
            </a:r>
            <a:r>
              <a:rPr lang="pt-BR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estratos </a:t>
            </a: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quando foi </a:t>
            </a:r>
            <a:r>
              <a:rPr lang="pt-BR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enterrada.  </a:t>
            </a:r>
            <a:endParaRPr lang="pt-BR" sz="28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47823" name="Text Box 15"/>
          <p:cNvSpPr txBox="1">
            <a:spLocks noChangeArrowheads="1"/>
          </p:cNvSpPr>
          <p:nvPr/>
        </p:nvSpPr>
        <p:spPr bwMode="auto">
          <a:xfrm>
            <a:off x="6096000" y="1981200"/>
            <a:ext cx="2971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pt-BR" b="1">
                <a:solidFill>
                  <a:srgbClr val="000000"/>
                </a:solidFill>
              </a:rPr>
              <a:t>St.-Étienne, França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9701</TotalTime>
  <Words>5466</Words>
  <Application>Microsoft Office PowerPoint</Application>
  <PresentationFormat>On-screen Show (4:3)</PresentationFormat>
  <Paragraphs>587</Paragraphs>
  <Slides>117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117</vt:i4>
      </vt:variant>
    </vt:vector>
  </HeadingPairs>
  <TitlesOfParts>
    <vt:vector size="120" baseType="lpstr">
      <vt:lpstr>Office Theme</vt:lpstr>
      <vt:lpstr>Design padrão</vt:lpstr>
      <vt:lpstr>Desenho</vt:lpstr>
      <vt:lpstr>Há Cinco Eventos Necessários Para Entender Nosso Mundo De Hoje</vt:lpstr>
      <vt:lpstr>O DILÚVIO DE NOÉ</vt:lpstr>
      <vt:lpstr>Slide 3</vt:lpstr>
      <vt:lpstr>10 RAZÕES PARA ACREDITAR QUE O DILÚVIO FOI UNIVERSAL</vt:lpstr>
      <vt:lpstr>A DURAÇÃO DO DILÚVIO</vt:lpstr>
      <vt:lpstr>Slide 6</vt:lpstr>
      <vt:lpstr>Slide 7</vt:lpstr>
      <vt:lpstr>10 RAZÕES PARA ACREDITAR QUE O DILÚVIO ERA UNIVERSAL</vt:lpstr>
      <vt:lpstr>A PROFUNDIDADE DO DILÚVIO</vt:lpstr>
      <vt:lpstr>Slide 10</vt:lpstr>
      <vt:lpstr>10 RAZÕES PARA ACREDITAR QUE O DILÚVIO ERA UNIVERSAL</vt:lpstr>
      <vt:lpstr>O TAMANHO DA ARCA</vt:lpstr>
      <vt:lpstr>Slide 13</vt:lpstr>
      <vt:lpstr>Slide 14</vt:lpstr>
      <vt:lpstr>Slide 15</vt:lpstr>
      <vt:lpstr>Slide 16</vt:lpstr>
      <vt:lpstr>Slide 17</vt:lpstr>
      <vt:lpstr>Slide 18</vt:lpstr>
      <vt:lpstr>10 RAZÕES PARA ACREDITAR QUE O DILÚVIO ERA UNIVERSAL</vt:lpstr>
      <vt:lpstr>O PROPÓSITO DO DILÚVIO</vt:lpstr>
      <vt:lpstr>O PROPÓSITO DO DILÚVIO</vt:lpstr>
      <vt:lpstr>O PROPÓSITO DO DILÚVIO</vt:lpstr>
      <vt:lpstr>E ASSIM FOI!</vt:lpstr>
      <vt:lpstr>Slide 24</vt:lpstr>
      <vt:lpstr>10 RAZÕES PARA ACREDITAR QUE O DILÚVIO ERA UNIVERSAL</vt:lpstr>
      <vt:lpstr>A NECESSIDADE DA ARCA  - Preservar A Vida -</vt:lpstr>
      <vt:lpstr>Slide 27</vt:lpstr>
      <vt:lpstr>10 RAZÕES PARA ACREDITAR QUE O DILÚVIO ERA UNIVERSAL</vt:lpstr>
      <vt:lpstr>O ARCO-ÍRIS E SUA PROMESSA</vt:lpstr>
      <vt:lpstr>Slide 30</vt:lpstr>
      <vt:lpstr>Slide 31</vt:lpstr>
      <vt:lpstr>10 RAZÕES PARA ACREDITAR QUE O DILÚVIO ERA UNIVERSAL</vt:lpstr>
      <vt:lpstr>O TESTEMUNHO DE PEDRO</vt:lpstr>
      <vt:lpstr>10 RAZÕES PARA ACREDITAR QUE O DILÚVIO ERA UNIVERSAL</vt:lpstr>
      <vt:lpstr>O TESTEMUNHO DE JESUS</vt:lpstr>
      <vt:lpstr>10 RAZÕES PARA ACREDITAR QUE O DILÚVIO ERA UNIVERSAL</vt:lpstr>
      <vt:lpstr>No Mundo Interno Há Lendas Sobre Um Dilúvio Mundial</vt:lpstr>
      <vt:lpstr>Todas as lendas têm algo em comum com a história do dilúvio de Noé.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10 RAZÕES PARA ACREDITAR QUE O DILÚVIO ERA UNIVERSAL</vt:lpstr>
      <vt:lpstr>As Evidências Geológicas Que O Dilúvio Era Mundial</vt:lpstr>
      <vt:lpstr>O Mundo Foi Transformado Pelo Dilúvio</vt:lpstr>
      <vt:lpstr>As Fontes da Água do Dilúvio</vt:lpstr>
      <vt:lpstr>As Fontes da Água do Dilúvio</vt:lpstr>
      <vt:lpstr>Como  O Dilúvio Poderia Ter Formado A Terra</vt:lpstr>
      <vt:lpstr>Água mole em pedra dura...</vt:lpstr>
      <vt:lpstr>No Mundo Inteiro Pode-se Achar Rochas Sedimentárias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Alguns Exemplos de Estratos Fora de Ordem</vt:lpstr>
      <vt:lpstr>O Mistério da Montanha Empire</vt:lpstr>
      <vt:lpstr>Rocha Dobrada</vt:lpstr>
      <vt:lpstr>Slide 78</vt:lpstr>
      <vt:lpstr>Slide 79</vt:lpstr>
      <vt:lpstr>Slide 80</vt:lpstr>
      <vt:lpstr>Slide 81</vt:lpstr>
      <vt:lpstr>Slide 82</vt:lpstr>
      <vt:lpstr>Slide 83</vt:lpstr>
      <vt:lpstr>As Evidências Geológicas Que O Dilúvio Era Mundial</vt:lpstr>
      <vt:lpstr>Sepultamento Lento?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Para um peixe se fossilizar, ele tem que ser enterrado rapidamente, em algum tipo de catástrofe.</vt:lpstr>
      <vt:lpstr>Muitos Fósseis Mostram Um Enterramento Rápido</vt:lpstr>
      <vt:lpstr>Slide 97</vt:lpstr>
      <vt:lpstr>As Evidências Geológicas Que O Dilúvio Era Mundial</vt:lpstr>
      <vt:lpstr>Slide 99</vt:lpstr>
      <vt:lpstr>Slide 100</vt:lpstr>
      <vt:lpstr>Slide 101</vt:lpstr>
      <vt:lpstr>Slide 102</vt:lpstr>
      <vt:lpstr>Slide 103</vt:lpstr>
      <vt:lpstr>As Evidências Geológicas Que O Dilúvio Era Mundial</vt:lpstr>
      <vt:lpstr>Óleo e Carvão São Feitos de Matéria Vegetal e Animal Enterrada e Sujeita a Pressão e Calor.</vt:lpstr>
      <vt:lpstr>Slide 106</vt:lpstr>
      <vt:lpstr>As Evidências Geológicas Que O Dilúvio Era Mundial</vt:lpstr>
      <vt:lpstr>Evolucionistas afirmam que leva milhares de anos para formar estalactites e estalagmites.</vt:lpstr>
      <vt:lpstr>Há muitos exemplos do crescimento rápido das estalactites.</vt:lpstr>
      <vt:lpstr>RAZÕES PARA ACREDITAR QUE O DILÚVIO ERA UNIVERSAL</vt:lpstr>
      <vt:lpstr>Slide 111</vt:lpstr>
      <vt:lpstr>Slide 112</vt:lpstr>
      <vt:lpstr>Slide 113</vt:lpstr>
      <vt:lpstr>Slide 114</vt:lpstr>
      <vt:lpstr>Slide 115</vt:lpstr>
      <vt:lpstr>Slide 116</vt:lpstr>
      <vt:lpstr>Slide 117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Há Cinco Eventos Necessários Para Entender Nosso Mundo De Hoje</dc:title>
  <dc:creator>Owner</dc:creator>
  <cp:lastModifiedBy>Dan</cp:lastModifiedBy>
  <cp:revision>19</cp:revision>
  <dcterms:created xsi:type="dcterms:W3CDTF">2015-01-31T00:13:35Z</dcterms:created>
  <dcterms:modified xsi:type="dcterms:W3CDTF">2021-06-26T00:09:54Z</dcterms:modified>
</cp:coreProperties>
</file>